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6" r:id="rId4"/>
    <p:sldMasterId id="2147483871" r:id="rId5"/>
  </p:sldMasterIdLst>
  <p:notesMasterIdLst>
    <p:notesMasterId r:id="rId37"/>
  </p:notesMasterIdLst>
  <p:sldIdLst>
    <p:sldId id="303" r:id="rId6"/>
    <p:sldId id="298" r:id="rId7"/>
    <p:sldId id="383" r:id="rId8"/>
    <p:sldId id="393" r:id="rId9"/>
    <p:sldId id="448" r:id="rId10"/>
    <p:sldId id="399" r:id="rId11"/>
    <p:sldId id="1560" r:id="rId12"/>
    <p:sldId id="1548" r:id="rId13"/>
    <p:sldId id="1553" r:id="rId14"/>
    <p:sldId id="1551" r:id="rId15"/>
    <p:sldId id="1563" r:id="rId16"/>
    <p:sldId id="1558" r:id="rId17"/>
    <p:sldId id="1561" r:id="rId18"/>
    <p:sldId id="1559" r:id="rId19"/>
    <p:sldId id="432" r:id="rId20"/>
    <p:sldId id="433" r:id="rId21"/>
    <p:sldId id="1557" r:id="rId22"/>
    <p:sldId id="1554" r:id="rId23"/>
    <p:sldId id="1555" r:id="rId24"/>
    <p:sldId id="1556" r:id="rId25"/>
    <p:sldId id="436" r:id="rId26"/>
    <p:sldId id="1539" r:id="rId27"/>
    <p:sldId id="1564" r:id="rId28"/>
    <p:sldId id="439" r:id="rId29"/>
    <p:sldId id="1566" r:id="rId30"/>
    <p:sldId id="1565" r:id="rId31"/>
    <p:sldId id="445" r:id="rId32"/>
    <p:sldId id="1540" r:id="rId33"/>
    <p:sldId id="1541" r:id="rId34"/>
    <p:sldId id="1543" r:id="rId35"/>
    <p:sldId id="1544"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56" autoAdjust="0"/>
  </p:normalViewPr>
  <p:slideViewPr>
    <p:cSldViewPr snapToGrid="0">
      <p:cViewPr>
        <p:scale>
          <a:sx n="100" d="100"/>
          <a:sy n="100" d="100"/>
        </p:scale>
        <p:origin x="34" y="-61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88"/>
    </p:cViewPr>
  </p:sorterViewPr>
  <p:notesViewPr>
    <p:cSldViewPr snapToGrid="0">
      <p:cViewPr varScale="1">
        <p:scale>
          <a:sx n="59" d="100"/>
          <a:sy n="59" d="100"/>
        </p:scale>
        <p:origin x="27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B4D38-D4C2-4D6C-A76F-E63D66214800}"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855361D7-1D9B-4BE8-B552-690224847577}">
      <dgm:prSet/>
      <dgm:spPr/>
      <dgm:t>
        <a:bodyPr/>
        <a:lstStyle/>
        <a:p>
          <a:r>
            <a:rPr lang="en-US" dirty="0"/>
            <a:t>Custodian change – Peter Jensen has moved to SVHS  (May 11 – Oct. 2</a:t>
          </a:r>
          <a:r>
            <a:rPr lang="en-US" baseline="30000" dirty="0"/>
            <a:t>nd</a:t>
          </a:r>
          <a:r>
            <a:rPr lang="en-US" dirty="0"/>
            <a:t>)</a:t>
          </a:r>
        </a:p>
      </dgm:t>
    </dgm:pt>
    <dgm:pt modelId="{D9205C2B-5672-4E94-A8D1-7F9D86B2CBC6}" type="parTrans" cxnId="{01183F39-4C64-4F38-AEF5-75BACD22041D}">
      <dgm:prSet/>
      <dgm:spPr/>
      <dgm:t>
        <a:bodyPr/>
        <a:lstStyle/>
        <a:p>
          <a:endParaRPr lang="en-US"/>
        </a:p>
      </dgm:t>
    </dgm:pt>
    <dgm:pt modelId="{4465C5E9-2AFC-42EF-BBC1-BEF95CF25B89}" type="sibTrans" cxnId="{01183F39-4C64-4F38-AEF5-75BACD22041D}">
      <dgm:prSet/>
      <dgm:spPr/>
      <dgm:t>
        <a:bodyPr/>
        <a:lstStyle/>
        <a:p>
          <a:endParaRPr lang="en-US"/>
        </a:p>
      </dgm:t>
    </dgm:pt>
    <dgm:pt modelId="{BA995AB4-289C-4F8D-B9FE-2DFDC32EE8D4}">
      <dgm:prSet/>
      <dgm:spPr/>
      <dgm:t>
        <a:bodyPr/>
        <a:lstStyle/>
        <a:p>
          <a:r>
            <a:rPr lang="en-US" b="0" dirty="0"/>
            <a:t>FN Academic Support Worker – Crispin Gallant</a:t>
          </a:r>
        </a:p>
      </dgm:t>
    </dgm:pt>
    <dgm:pt modelId="{66634BD8-CA5A-466D-8994-E60D64267004}" type="parTrans" cxnId="{4BBFF81F-0A5E-4504-A083-EED37874F9FC}">
      <dgm:prSet/>
      <dgm:spPr/>
      <dgm:t>
        <a:bodyPr/>
        <a:lstStyle/>
        <a:p>
          <a:endParaRPr lang="en-US"/>
        </a:p>
      </dgm:t>
    </dgm:pt>
    <dgm:pt modelId="{E62F33C4-BE1F-496A-80B6-BEE6A66479A5}" type="sibTrans" cxnId="{4BBFF81F-0A5E-4504-A083-EED37874F9FC}">
      <dgm:prSet/>
      <dgm:spPr/>
      <dgm:t>
        <a:bodyPr/>
        <a:lstStyle/>
        <a:p>
          <a:endParaRPr lang="en-US"/>
        </a:p>
      </dgm:t>
    </dgm:pt>
    <dgm:pt modelId="{5AE4CB72-A7E8-4060-A68F-54CD234A2EBC}">
      <dgm:prSet/>
      <dgm:spPr/>
      <dgm:t>
        <a:bodyPr/>
        <a:lstStyle/>
        <a:p>
          <a:endParaRPr lang="en-US" b="0" dirty="0"/>
        </a:p>
      </dgm:t>
    </dgm:pt>
    <dgm:pt modelId="{E805D0CE-9F38-439B-9D7C-6FE7C989E04C}" type="parTrans" cxnId="{C07963E9-EE3B-482C-8E9C-AFBAF2E62839}">
      <dgm:prSet/>
      <dgm:spPr/>
      <dgm:t>
        <a:bodyPr/>
        <a:lstStyle/>
        <a:p>
          <a:endParaRPr lang="en-US"/>
        </a:p>
      </dgm:t>
    </dgm:pt>
    <dgm:pt modelId="{33CDCEE9-CECF-4871-8BDD-F7053A3EA93C}" type="sibTrans" cxnId="{C07963E9-EE3B-482C-8E9C-AFBAF2E62839}">
      <dgm:prSet/>
      <dgm:spPr/>
      <dgm:t>
        <a:bodyPr/>
        <a:lstStyle/>
        <a:p>
          <a:endParaRPr lang="en-US"/>
        </a:p>
      </dgm:t>
    </dgm:pt>
    <dgm:pt modelId="{1D4572B0-2549-416D-9327-EF76B3EDE57E}" type="pres">
      <dgm:prSet presAssocID="{309B4D38-D4C2-4D6C-A76F-E63D66214800}" presName="vert0" presStyleCnt="0">
        <dgm:presLayoutVars>
          <dgm:dir/>
          <dgm:animOne val="branch"/>
          <dgm:animLvl val="lvl"/>
        </dgm:presLayoutVars>
      </dgm:prSet>
      <dgm:spPr/>
    </dgm:pt>
    <dgm:pt modelId="{1B8E0A43-1551-46B5-B917-DA207BEBF155}" type="pres">
      <dgm:prSet presAssocID="{855361D7-1D9B-4BE8-B552-690224847577}" presName="thickLine" presStyleLbl="alignNode1" presStyleIdx="0" presStyleCnt="3"/>
      <dgm:spPr/>
    </dgm:pt>
    <dgm:pt modelId="{A3CDA6BF-BB7E-4466-A07A-8B9D72250CEF}" type="pres">
      <dgm:prSet presAssocID="{855361D7-1D9B-4BE8-B552-690224847577}" presName="horz1" presStyleCnt="0"/>
      <dgm:spPr/>
    </dgm:pt>
    <dgm:pt modelId="{6F4BE7FD-26C2-4E36-869D-D2E64E41516A}" type="pres">
      <dgm:prSet presAssocID="{855361D7-1D9B-4BE8-B552-690224847577}" presName="tx1" presStyleLbl="revTx" presStyleIdx="0" presStyleCnt="3"/>
      <dgm:spPr/>
    </dgm:pt>
    <dgm:pt modelId="{C35CBE3B-D116-493B-BB71-38071C5DFF87}" type="pres">
      <dgm:prSet presAssocID="{855361D7-1D9B-4BE8-B552-690224847577}" presName="vert1" presStyleCnt="0"/>
      <dgm:spPr/>
    </dgm:pt>
    <dgm:pt modelId="{0FA9D845-2735-4BE4-883B-38EDCA7EC0CA}" type="pres">
      <dgm:prSet presAssocID="{BA995AB4-289C-4F8D-B9FE-2DFDC32EE8D4}" presName="thickLine" presStyleLbl="alignNode1" presStyleIdx="1" presStyleCnt="3"/>
      <dgm:spPr/>
    </dgm:pt>
    <dgm:pt modelId="{9F41A58D-F55C-4565-B9F7-754D4E80887B}" type="pres">
      <dgm:prSet presAssocID="{BA995AB4-289C-4F8D-B9FE-2DFDC32EE8D4}" presName="horz1" presStyleCnt="0"/>
      <dgm:spPr/>
    </dgm:pt>
    <dgm:pt modelId="{18DC6486-E0F6-49A6-89A4-D337F85742AA}" type="pres">
      <dgm:prSet presAssocID="{BA995AB4-289C-4F8D-B9FE-2DFDC32EE8D4}" presName="tx1" presStyleLbl="revTx" presStyleIdx="1" presStyleCnt="3"/>
      <dgm:spPr/>
    </dgm:pt>
    <dgm:pt modelId="{1F9987BC-91A1-4513-8577-1C055FD056AF}" type="pres">
      <dgm:prSet presAssocID="{BA995AB4-289C-4F8D-B9FE-2DFDC32EE8D4}" presName="vert1" presStyleCnt="0"/>
      <dgm:spPr/>
    </dgm:pt>
    <dgm:pt modelId="{84303B6A-F584-4ACE-B90B-89211F120EE7}" type="pres">
      <dgm:prSet presAssocID="{5AE4CB72-A7E8-4060-A68F-54CD234A2EBC}" presName="thickLine" presStyleLbl="alignNode1" presStyleIdx="2" presStyleCnt="3"/>
      <dgm:spPr/>
    </dgm:pt>
    <dgm:pt modelId="{16A4EFD3-E672-450C-8DBF-623E956DFC0B}" type="pres">
      <dgm:prSet presAssocID="{5AE4CB72-A7E8-4060-A68F-54CD234A2EBC}" presName="horz1" presStyleCnt="0"/>
      <dgm:spPr/>
    </dgm:pt>
    <dgm:pt modelId="{4CA0EB18-02BF-41C6-BEB8-08A8EF02DCFC}" type="pres">
      <dgm:prSet presAssocID="{5AE4CB72-A7E8-4060-A68F-54CD234A2EBC}" presName="tx1" presStyleLbl="revTx" presStyleIdx="2" presStyleCnt="3"/>
      <dgm:spPr/>
    </dgm:pt>
    <dgm:pt modelId="{743BE5F0-96AF-4836-A659-27C4A3E9D374}" type="pres">
      <dgm:prSet presAssocID="{5AE4CB72-A7E8-4060-A68F-54CD234A2EBC}" presName="vert1" presStyleCnt="0"/>
      <dgm:spPr/>
    </dgm:pt>
  </dgm:ptLst>
  <dgm:cxnLst>
    <dgm:cxn modelId="{1CF7DE0F-373C-4CCD-B03F-D81AF58E58F1}" type="presOf" srcId="{309B4D38-D4C2-4D6C-A76F-E63D66214800}" destId="{1D4572B0-2549-416D-9327-EF76B3EDE57E}" srcOrd="0" destOrd="0" presId="urn:microsoft.com/office/officeart/2008/layout/LinedList"/>
    <dgm:cxn modelId="{4BBFF81F-0A5E-4504-A083-EED37874F9FC}" srcId="{309B4D38-D4C2-4D6C-A76F-E63D66214800}" destId="{BA995AB4-289C-4F8D-B9FE-2DFDC32EE8D4}" srcOrd="1" destOrd="0" parTransId="{66634BD8-CA5A-466D-8994-E60D64267004}" sibTransId="{E62F33C4-BE1F-496A-80B6-BEE6A66479A5}"/>
    <dgm:cxn modelId="{01183F39-4C64-4F38-AEF5-75BACD22041D}" srcId="{309B4D38-D4C2-4D6C-A76F-E63D66214800}" destId="{855361D7-1D9B-4BE8-B552-690224847577}" srcOrd="0" destOrd="0" parTransId="{D9205C2B-5672-4E94-A8D1-7F9D86B2CBC6}" sibTransId="{4465C5E9-2AFC-42EF-BBC1-BEF95CF25B89}"/>
    <dgm:cxn modelId="{0A134663-9AB3-4873-99DF-2F4AECEA5EAF}" type="presOf" srcId="{855361D7-1D9B-4BE8-B552-690224847577}" destId="{6F4BE7FD-26C2-4E36-869D-D2E64E41516A}" srcOrd="0" destOrd="0" presId="urn:microsoft.com/office/officeart/2008/layout/LinedList"/>
    <dgm:cxn modelId="{EE79F969-C625-4669-A37D-3AFED5D910DF}" type="presOf" srcId="{BA995AB4-289C-4F8D-B9FE-2DFDC32EE8D4}" destId="{18DC6486-E0F6-49A6-89A4-D337F85742AA}" srcOrd="0" destOrd="0" presId="urn:microsoft.com/office/officeart/2008/layout/LinedList"/>
    <dgm:cxn modelId="{FB341FAA-C897-4D91-A907-A5B64D091EAC}" type="presOf" srcId="{5AE4CB72-A7E8-4060-A68F-54CD234A2EBC}" destId="{4CA0EB18-02BF-41C6-BEB8-08A8EF02DCFC}" srcOrd="0" destOrd="0" presId="urn:microsoft.com/office/officeart/2008/layout/LinedList"/>
    <dgm:cxn modelId="{C07963E9-EE3B-482C-8E9C-AFBAF2E62839}" srcId="{309B4D38-D4C2-4D6C-A76F-E63D66214800}" destId="{5AE4CB72-A7E8-4060-A68F-54CD234A2EBC}" srcOrd="2" destOrd="0" parTransId="{E805D0CE-9F38-439B-9D7C-6FE7C989E04C}" sibTransId="{33CDCEE9-CECF-4871-8BDD-F7053A3EA93C}"/>
    <dgm:cxn modelId="{229F93C6-7EAC-403F-9F83-63265605D14B}" type="presParOf" srcId="{1D4572B0-2549-416D-9327-EF76B3EDE57E}" destId="{1B8E0A43-1551-46B5-B917-DA207BEBF155}" srcOrd="0" destOrd="0" presId="urn:microsoft.com/office/officeart/2008/layout/LinedList"/>
    <dgm:cxn modelId="{F51B9D4E-C970-4C96-AFE8-5E4BCF729B52}" type="presParOf" srcId="{1D4572B0-2549-416D-9327-EF76B3EDE57E}" destId="{A3CDA6BF-BB7E-4466-A07A-8B9D72250CEF}" srcOrd="1" destOrd="0" presId="urn:microsoft.com/office/officeart/2008/layout/LinedList"/>
    <dgm:cxn modelId="{151A29E2-C69E-4C1A-B001-298E6FEA4E04}" type="presParOf" srcId="{A3CDA6BF-BB7E-4466-A07A-8B9D72250CEF}" destId="{6F4BE7FD-26C2-4E36-869D-D2E64E41516A}" srcOrd="0" destOrd="0" presId="urn:microsoft.com/office/officeart/2008/layout/LinedList"/>
    <dgm:cxn modelId="{B03D93FE-C42A-4B41-BC00-DFB32A20725A}" type="presParOf" srcId="{A3CDA6BF-BB7E-4466-A07A-8B9D72250CEF}" destId="{C35CBE3B-D116-493B-BB71-38071C5DFF87}" srcOrd="1" destOrd="0" presId="urn:microsoft.com/office/officeart/2008/layout/LinedList"/>
    <dgm:cxn modelId="{7015BC40-2FF2-495A-AE6F-F80CF594A316}" type="presParOf" srcId="{1D4572B0-2549-416D-9327-EF76B3EDE57E}" destId="{0FA9D845-2735-4BE4-883B-38EDCA7EC0CA}" srcOrd="2" destOrd="0" presId="urn:microsoft.com/office/officeart/2008/layout/LinedList"/>
    <dgm:cxn modelId="{A2AAA7C4-055E-48B6-9D9A-7E3F797948BB}" type="presParOf" srcId="{1D4572B0-2549-416D-9327-EF76B3EDE57E}" destId="{9F41A58D-F55C-4565-B9F7-754D4E80887B}" srcOrd="3" destOrd="0" presId="urn:microsoft.com/office/officeart/2008/layout/LinedList"/>
    <dgm:cxn modelId="{D13D1412-CAE5-4AD0-8EC3-7DC051C3F1E1}" type="presParOf" srcId="{9F41A58D-F55C-4565-B9F7-754D4E80887B}" destId="{18DC6486-E0F6-49A6-89A4-D337F85742AA}" srcOrd="0" destOrd="0" presId="urn:microsoft.com/office/officeart/2008/layout/LinedList"/>
    <dgm:cxn modelId="{89FD0D75-A702-48BB-812F-A36E97F91164}" type="presParOf" srcId="{9F41A58D-F55C-4565-B9F7-754D4E80887B}" destId="{1F9987BC-91A1-4513-8577-1C055FD056AF}" srcOrd="1" destOrd="0" presId="urn:microsoft.com/office/officeart/2008/layout/LinedList"/>
    <dgm:cxn modelId="{4971769D-8225-4D56-B466-5C907226EB3D}" type="presParOf" srcId="{1D4572B0-2549-416D-9327-EF76B3EDE57E}" destId="{84303B6A-F584-4ACE-B90B-89211F120EE7}" srcOrd="4" destOrd="0" presId="urn:microsoft.com/office/officeart/2008/layout/LinedList"/>
    <dgm:cxn modelId="{BF5833B1-DA86-4837-AB46-9233529863D9}" type="presParOf" srcId="{1D4572B0-2549-416D-9327-EF76B3EDE57E}" destId="{16A4EFD3-E672-450C-8DBF-623E956DFC0B}" srcOrd="5" destOrd="0" presId="urn:microsoft.com/office/officeart/2008/layout/LinedList"/>
    <dgm:cxn modelId="{4E8E6A76-8C08-4921-955E-FE37FAB25B14}" type="presParOf" srcId="{16A4EFD3-E672-450C-8DBF-623E956DFC0B}" destId="{4CA0EB18-02BF-41C6-BEB8-08A8EF02DCFC}" srcOrd="0" destOrd="0" presId="urn:microsoft.com/office/officeart/2008/layout/LinedList"/>
    <dgm:cxn modelId="{39E76C7A-55F4-4A77-A67D-78E166DE0238}" type="presParOf" srcId="{16A4EFD3-E672-450C-8DBF-623E956DFC0B}" destId="{743BE5F0-96AF-4836-A659-27C4A3E9D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0A43-1551-46B5-B917-DA207BEBF155}">
      <dsp:nvSpPr>
        <dsp:cNvPr id="0" name=""/>
        <dsp:cNvSpPr/>
      </dsp:nvSpPr>
      <dsp:spPr>
        <a:xfrm>
          <a:off x="0" y="212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4BE7FD-26C2-4E36-869D-D2E64E41516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Custodian change – Peter Jensen has moved to SVHS  (May 11 – Oct. 2</a:t>
          </a:r>
          <a:r>
            <a:rPr lang="en-US" sz="4000" kern="1200" baseline="30000" dirty="0"/>
            <a:t>nd</a:t>
          </a:r>
          <a:r>
            <a:rPr lang="en-US" sz="4000" kern="1200" dirty="0"/>
            <a:t>)</a:t>
          </a:r>
        </a:p>
      </dsp:txBody>
      <dsp:txXfrm>
        <a:off x="0" y="2124"/>
        <a:ext cx="10515600" cy="1449029"/>
      </dsp:txXfrm>
    </dsp:sp>
    <dsp:sp modelId="{0FA9D845-2735-4BE4-883B-38EDCA7EC0CA}">
      <dsp:nvSpPr>
        <dsp:cNvPr id="0" name=""/>
        <dsp:cNvSpPr/>
      </dsp:nvSpPr>
      <dsp:spPr>
        <a:xfrm>
          <a:off x="0" y="1451154"/>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8DC6486-E0F6-49A6-89A4-D337F85742AA}">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kern="1200" dirty="0"/>
            <a:t>FN Academic Support Worker – Crispin Gallant</a:t>
          </a:r>
        </a:p>
      </dsp:txBody>
      <dsp:txXfrm>
        <a:off x="0" y="1451154"/>
        <a:ext cx="10515600" cy="1449029"/>
      </dsp:txXfrm>
    </dsp:sp>
    <dsp:sp modelId="{84303B6A-F584-4ACE-B90B-89211F120EE7}">
      <dsp:nvSpPr>
        <dsp:cNvPr id="0" name=""/>
        <dsp:cNvSpPr/>
      </dsp:nvSpPr>
      <dsp:spPr>
        <a:xfrm>
          <a:off x="0" y="2900183"/>
          <a:ext cx="1051560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A0EB18-02BF-41C6-BEB8-08A8EF02DCFC}">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081BA5-131E-4FDE-9D6B-DCA6BF0944FD}" type="datetimeFigureOut">
              <a:rPr lang="en-US" smtClean="0"/>
              <a:t>5/5/2026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1FB5D5-56F5-4883-B1A2-A109B1E371DC}" type="slidenum">
              <a:rPr lang="en-US" smtClean="0"/>
              <a:t>‹#›</a:t>
            </a:fld>
            <a:endParaRPr lang="en-US"/>
          </a:p>
        </p:txBody>
      </p:sp>
    </p:spTree>
    <p:extLst>
      <p:ext uri="{BB962C8B-B14F-4D97-AF65-F5344CB8AC3E}">
        <p14:creationId xmlns:p14="http://schemas.microsoft.com/office/powerpoint/2010/main" val="378398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1</a:t>
            </a:fld>
            <a:endParaRPr lang="en-US"/>
          </a:p>
        </p:txBody>
      </p:sp>
    </p:spTree>
    <p:extLst>
      <p:ext uri="{BB962C8B-B14F-4D97-AF65-F5344CB8AC3E}">
        <p14:creationId xmlns:p14="http://schemas.microsoft.com/office/powerpoint/2010/main" val="153245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2</a:t>
            </a:fld>
            <a:endParaRPr lang="en-US"/>
          </a:p>
        </p:txBody>
      </p:sp>
    </p:spTree>
    <p:extLst>
      <p:ext uri="{BB962C8B-B14F-4D97-AF65-F5344CB8AC3E}">
        <p14:creationId xmlns:p14="http://schemas.microsoft.com/office/powerpoint/2010/main" val="237351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10</a:t>
            </a:fld>
            <a:endParaRPr lang="en-US"/>
          </a:p>
        </p:txBody>
      </p:sp>
    </p:spTree>
    <p:extLst>
      <p:ext uri="{BB962C8B-B14F-4D97-AF65-F5344CB8AC3E}">
        <p14:creationId xmlns:p14="http://schemas.microsoft.com/office/powerpoint/2010/main" val="110999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9034-8999-E136-C4A2-B8234681D1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36D01-2526-7618-7781-7DEC2EA25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ABCB1-939F-B6B2-257A-4DAEAE83DB3F}"/>
              </a:ext>
            </a:extLst>
          </p:cNvPr>
          <p:cNvSpPr>
            <a:spLocks noGrp="1"/>
          </p:cNvSpPr>
          <p:nvPr>
            <p:ph type="dt" sz="half" idx="10"/>
          </p:nvPr>
        </p:nvSpPr>
        <p:spPr/>
        <p:txBody>
          <a:bodyPr/>
          <a:lstStyle/>
          <a:p>
            <a:fld id="{F7AFFB9B-9FB8-469E-96F9-4D32314110B6}" type="datetimeFigureOut">
              <a:rPr lang="en-US" smtClean="0"/>
              <a:t>5/5/2026</a:t>
            </a:fld>
            <a:endParaRPr lang="en-US" dirty="0"/>
          </a:p>
        </p:txBody>
      </p:sp>
      <p:sp>
        <p:nvSpPr>
          <p:cNvPr id="5" name="Footer Placeholder 4">
            <a:extLst>
              <a:ext uri="{FF2B5EF4-FFF2-40B4-BE49-F238E27FC236}">
                <a16:creationId xmlns:a16="http://schemas.microsoft.com/office/drawing/2014/main" id="{C388BC7D-7943-F0ED-B44B-396CC3D870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FBC43-BF06-5454-22D7-DA54C1FCF01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479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1764-D15A-A68D-EE80-7C52AB1241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E4CB3-3130-3855-1F8D-95D3B342F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4ED79-3FAC-1627-E331-266641E32659}"/>
              </a:ext>
            </a:extLst>
          </p:cNvPr>
          <p:cNvSpPr>
            <a:spLocks noGrp="1"/>
          </p:cNvSpPr>
          <p:nvPr>
            <p:ph type="dt" sz="half" idx="10"/>
          </p:nvPr>
        </p:nvSpPr>
        <p:spPr/>
        <p:txBody>
          <a:bodyPr/>
          <a:lstStyle/>
          <a:p>
            <a:fld id="{C35BB1C6-BF8F-4481-8AB2-603A1C8A906A}" type="datetimeFigureOut">
              <a:rPr lang="en-US" smtClean="0"/>
              <a:t>5/5/2026</a:t>
            </a:fld>
            <a:endParaRPr lang="en-US" dirty="0"/>
          </a:p>
        </p:txBody>
      </p:sp>
      <p:sp>
        <p:nvSpPr>
          <p:cNvPr id="5" name="Footer Placeholder 4">
            <a:extLst>
              <a:ext uri="{FF2B5EF4-FFF2-40B4-BE49-F238E27FC236}">
                <a16:creationId xmlns:a16="http://schemas.microsoft.com/office/drawing/2014/main" id="{514E65A4-1C5F-CD6D-922D-D15A93A3BA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DF84AA-792A-4DDF-1134-916CC034B77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21443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5904F-AE5C-F658-4AAD-DC5CDB4E58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2698AD-2B3F-C743-F831-FD896D1E8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34847-739D-FE58-1514-D3C8A08B1EBF}"/>
              </a:ext>
            </a:extLst>
          </p:cNvPr>
          <p:cNvSpPr>
            <a:spLocks noGrp="1"/>
          </p:cNvSpPr>
          <p:nvPr>
            <p:ph type="dt" sz="half" idx="10"/>
          </p:nvPr>
        </p:nvSpPr>
        <p:spPr/>
        <p:txBody>
          <a:bodyPr/>
          <a:lstStyle/>
          <a:p>
            <a:fld id="{C35BB1C6-BF8F-4481-8AB2-603A1C8A906A}" type="datetimeFigureOut">
              <a:rPr lang="en-US" smtClean="0"/>
              <a:t>5/5/2026</a:t>
            </a:fld>
            <a:endParaRPr lang="en-US" dirty="0"/>
          </a:p>
        </p:txBody>
      </p:sp>
      <p:sp>
        <p:nvSpPr>
          <p:cNvPr id="5" name="Footer Placeholder 4">
            <a:extLst>
              <a:ext uri="{FF2B5EF4-FFF2-40B4-BE49-F238E27FC236}">
                <a16:creationId xmlns:a16="http://schemas.microsoft.com/office/drawing/2014/main" id="{E8EDED4B-D88D-72C6-A07D-5AF6F19D0E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F3BFDF-72FE-BC2F-80FA-B76D59E029E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67018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13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363768045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505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7500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6013755"/>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58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29945636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384635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D07B-A624-DFAF-D9CD-62637D99B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43660-BAE0-C63C-18D2-D4E23ED477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F734F-4AC2-B5D9-7BB4-077A43D17FC5}"/>
              </a:ext>
            </a:extLst>
          </p:cNvPr>
          <p:cNvSpPr>
            <a:spLocks noGrp="1"/>
          </p:cNvSpPr>
          <p:nvPr>
            <p:ph type="dt" sz="half" idx="10"/>
          </p:nvPr>
        </p:nvSpPr>
        <p:spPr/>
        <p:txBody>
          <a:bodyPr/>
          <a:lstStyle/>
          <a:p>
            <a:fld id="{C35BB1C6-BF8F-4481-8AB2-603A1C8A906A}" type="datetimeFigureOut">
              <a:rPr lang="en-US" smtClean="0"/>
              <a:t>5/5/2026</a:t>
            </a:fld>
            <a:endParaRPr lang="en-US" dirty="0"/>
          </a:p>
        </p:txBody>
      </p:sp>
      <p:sp>
        <p:nvSpPr>
          <p:cNvPr id="5" name="Footer Placeholder 4">
            <a:extLst>
              <a:ext uri="{FF2B5EF4-FFF2-40B4-BE49-F238E27FC236}">
                <a16:creationId xmlns:a16="http://schemas.microsoft.com/office/drawing/2014/main" id="{A668E118-2102-9443-8145-715B20360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D38C69-D6D1-F701-DEC6-E871DF5D006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916747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373850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7835405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76174888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33647815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91526254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090631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81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DB76-0B77-03BC-1D37-AF2700AB2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365CB-B7ED-EA4E-8994-4FA5EE98B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D853A-2158-3493-B323-499072DF6EBC}"/>
              </a:ext>
            </a:extLst>
          </p:cNvPr>
          <p:cNvSpPr>
            <a:spLocks noGrp="1"/>
          </p:cNvSpPr>
          <p:nvPr>
            <p:ph type="dt" sz="half" idx="10"/>
          </p:nvPr>
        </p:nvSpPr>
        <p:spPr/>
        <p:txBody>
          <a:bodyPr/>
          <a:lstStyle/>
          <a:p>
            <a:fld id="{0F7F47CF-67C9-420C-80A5-E2069FF0C2DF}" type="datetimeFigureOut">
              <a:rPr lang="en-US" smtClean="0"/>
              <a:t>5/5/2026</a:t>
            </a:fld>
            <a:endParaRPr lang="en-US" dirty="0"/>
          </a:p>
        </p:txBody>
      </p:sp>
      <p:sp>
        <p:nvSpPr>
          <p:cNvPr id="5" name="Footer Placeholder 4">
            <a:extLst>
              <a:ext uri="{FF2B5EF4-FFF2-40B4-BE49-F238E27FC236}">
                <a16:creationId xmlns:a16="http://schemas.microsoft.com/office/drawing/2014/main" id="{A5A03EFB-5028-1FB2-E339-6E657D07A9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48B3E-3AF2-82D4-AACD-2630C9A62F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09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A2A5-D4E3-CD5F-FA2E-E8E15DFC9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F6739C-30FF-8916-A74F-CEF73D700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2BDB1-2662-34DC-B4C9-BC62FD87C4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F1D861-DCE1-6E71-55C6-FDDD8D7B5B1A}"/>
              </a:ext>
            </a:extLst>
          </p:cNvPr>
          <p:cNvSpPr>
            <a:spLocks noGrp="1"/>
          </p:cNvSpPr>
          <p:nvPr>
            <p:ph type="dt" sz="half" idx="10"/>
          </p:nvPr>
        </p:nvSpPr>
        <p:spPr/>
        <p:txBody>
          <a:bodyPr/>
          <a:lstStyle/>
          <a:p>
            <a:fld id="{C35BB1C6-BF8F-4481-8AB2-603A1C8A906A}" type="datetimeFigureOut">
              <a:rPr lang="en-US" smtClean="0"/>
              <a:t>5/5/2026</a:t>
            </a:fld>
            <a:endParaRPr lang="en-US" dirty="0"/>
          </a:p>
        </p:txBody>
      </p:sp>
      <p:sp>
        <p:nvSpPr>
          <p:cNvPr id="6" name="Footer Placeholder 5">
            <a:extLst>
              <a:ext uri="{FF2B5EF4-FFF2-40B4-BE49-F238E27FC236}">
                <a16:creationId xmlns:a16="http://schemas.microsoft.com/office/drawing/2014/main" id="{47C5203E-6B16-2785-86CE-740BB16D56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162B54-77CF-4CC6-2EA3-B99C509CC5E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8489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B8D3-DCAC-2D02-6AC9-10BF3ADF5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B2DDF-76BC-0B80-D8FD-05CBDCC6C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E4467-3E04-FD98-BFF6-1921D169BF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0E69C-6CC2-31D0-E5E8-0AD64BFB2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7A5EC-75A9-12AD-4B79-BB22A6FB8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65DC9-A68D-F948-EE49-A141A62BE4D2}"/>
              </a:ext>
            </a:extLst>
          </p:cNvPr>
          <p:cNvSpPr>
            <a:spLocks noGrp="1"/>
          </p:cNvSpPr>
          <p:nvPr>
            <p:ph type="dt" sz="half" idx="10"/>
          </p:nvPr>
        </p:nvSpPr>
        <p:spPr/>
        <p:txBody>
          <a:bodyPr/>
          <a:lstStyle/>
          <a:p>
            <a:fld id="{C35BB1C6-BF8F-4481-8AB2-603A1C8A906A}" type="datetimeFigureOut">
              <a:rPr lang="en-US" smtClean="0"/>
              <a:t>5/5/2026</a:t>
            </a:fld>
            <a:endParaRPr lang="en-US" dirty="0"/>
          </a:p>
        </p:txBody>
      </p:sp>
      <p:sp>
        <p:nvSpPr>
          <p:cNvPr id="8" name="Footer Placeholder 7">
            <a:extLst>
              <a:ext uri="{FF2B5EF4-FFF2-40B4-BE49-F238E27FC236}">
                <a16:creationId xmlns:a16="http://schemas.microsoft.com/office/drawing/2014/main" id="{70C4BD8A-A189-3BC8-1FF3-24E0A7A54D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A59735-CAF1-E77C-5936-AF191D6E159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72792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7C59-C154-3CDB-FB6F-9E868765F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EFF1D-A01F-F9E2-C882-17325EEFF6B9}"/>
              </a:ext>
            </a:extLst>
          </p:cNvPr>
          <p:cNvSpPr>
            <a:spLocks noGrp="1"/>
          </p:cNvSpPr>
          <p:nvPr>
            <p:ph type="dt" sz="half" idx="10"/>
          </p:nvPr>
        </p:nvSpPr>
        <p:spPr/>
        <p:txBody>
          <a:bodyPr/>
          <a:lstStyle/>
          <a:p>
            <a:fld id="{097649AC-CB8F-4FF1-9A34-5861C74DD0A7}" type="datetimeFigureOut">
              <a:rPr lang="en-US" smtClean="0"/>
              <a:t>5/5/2026</a:t>
            </a:fld>
            <a:endParaRPr lang="en-US" dirty="0"/>
          </a:p>
        </p:txBody>
      </p:sp>
      <p:sp>
        <p:nvSpPr>
          <p:cNvPr id="4" name="Footer Placeholder 3">
            <a:extLst>
              <a:ext uri="{FF2B5EF4-FFF2-40B4-BE49-F238E27FC236}">
                <a16:creationId xmlns:a16="http://schemas.microsoft.com/office/drawing/2014/main" id="{DBEA61C2-512D-CB09-D5FB-066E7B199A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C33B5D-9F8F-D7B8-4137-34B2E54AB8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03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42260-327B-CBF9-7F99-A3320AC86F0C}"/>
              </a:ext>
            </a:extLst>
          </p:cNvPr>
          <p:cNvSpPr>
            <a:spLocks noGrp="1"/>
          </p:cNvSpPr>
          <p:nvPr>
            <p:ph type="dt" sz="half" idx="10"/>
          </p:nvPr>
        </p:nvSpPr>
        <p:spPr/>
        <p:txBody>
          <a:bodyPr/>
          <a:lstStyle/>
          <a:p>
            <a:fld id="{3EC5CECA-2D3A-4680-9B49-752200DE467C}" type="datetimeFigureOut">
              <a:rPr lang="en-US" smtClean="0"/>
              <a:t>5/5/2026</a:t>
            </a:fld>
            <a:endParaRPr lang="en-US" dirty="0"/>
          </a:p>
        </p:txBody>
      </p:sp>
      <p:sp>
        <p:nvSpPr>
          <p:cNvPr id="3" name="Footer Placeholder 2">
            <a:extLst>
              <a:ext uri="{FF2B5EF4-FFF2-40B4-BE49-F238E27FC236}">
                <a16:creationId xmlns:a16="http://schemas.microsoft.com/office/drawing/2014/main" id="{8D99B36B-EA26-402E-207A-17BC2F09C7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117528-1466-E243-557F-3C2BD682B24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483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F033-C65F-75B8-7527-89438F0F1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F8FE0-224B-D483-F39D-7276F6828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5430A4-A925-67C5-61D6-6EB563C8C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C427A-B24A-5A48-BA81-FB77927752BA}"/>
              </a:ext>
            </a:extLst>
          </p:cNvPr>
          <p:cNvSpPr>
            <a:spLocks noGrp="1"/>
          </p:cNvSpPr>
          <p:nvPr>
            <p:ph type="dt" sz="half" idx="10"/>
          </p:nvPr>
        </p:nvSpPr>
        <p:spPr/>
        <p:txBody>
          <a:bodyPr/>
          <a:lstStyle/>
          <a:p>
            <a:fld id="{C35BB1C6-BF8F-4481-8AB2-603A1C8A906A}" type="datetimeFigureOut">
              <a:rPr lang="en-US" smtClean="0"/>
              <a:t>5/5/2026</a:t>
            </a:fld>
            <a:endParaRPr lang="en-US" dirty="0"/>
          </a:p>
        </p:txBody>
      </p:sp>
      <p:sp>
        <p:nvSpPr>
          <p:cNvPr id="6" name="Footer Placeholder 5">
            <a:extLst>
              <a:ext uri="{FF2B5EF4-FFF2-40B4-BE49-F238E27FC236}">
                <a16:creationId xmlns:a16="http://schemas.microsoft.com/office/drawing/2014/main" id="{B61A3857-86CE-1A2C-0137-A90FB59D9E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DC209-0A59-5FD1-C171-30ADD8A398A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32574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3B8-710B-4161-C483-078E636A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AA86E-1EDF-0F48-8FA2-A20A36692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C36EE-E7D1-F7F7-EF72-63EE9333D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4195A-498B-6FEA-64B6-4A2DB0A2AAD7}"/>
              </a:ext>
            </a:extLst>
          </p:cNvPr>
          <p:cNvSpPr>
            <a:spLocks noGrp="1"/>
          </p:cNvSpPr>
          <p:nvPr>
            <p:ph type="dt" sz="half" idx="10"/>
          </p:nvPr>
        </p:nvSpPr>
        <p:spPr/>
        <p:txBody>
          <a:bodyPr/>
          <a:lstStyle/>
          <a:p>
            <a:fld id="{12EF78E3-FDA3-4D28-AAA2-0B81F349A39D}" type="datetimeFigureOut">
              <a:rPr lang="en-US" smtClean="0"/>
              <a:t>5/5/2026</a:t>
            </a:fld>
            <a:endParaRPr lang="en-US" dirty="0"/>
          </a:p>
        </p:txBody>
      </p:sp>
      <p:sp>
        <p:nvSpPr>
          <p:cNvPr id="6" name="Footer Placeholder 5">
            <a:extLst>
              <a:ext uri="{FF2B5EF4-FFF2-40B4-BE49-F238E27FC236}">
                <a16:creationId xmlns:a16="http://schemas.microsoft.com/office/drawing/2014/main" id="{27021C8E-4CFA-3724-D270-2C986A8E1F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2F3EDC-EF45-27F6-5093-EE57294845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496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76D2C-EE80-537F-D8A4-247190759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5CEEF-2B75-54CE-7156-9CBB37BF1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B6473-70B5-A7FF-AA4B-EF6D6369A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5/5/2026</a:t>
            </a:fld>
            <a:endParaRPr lang="en-US" dirty="0"/>
          </a:p>
        </p:txBody>
      </p:sp>
      <p:sp>
        <p:nvSpPr>
          <p:cNvPr id="5" name="Footer Placeholder 4">
            <a:extLst>
              <a:ext uri="{FF2B5EF4-FFF2-40B4-BE49-F238E27FC236}">
                <a16:creationId xmlns:a16="http://schemas.microsoft.com/office/drawing/2014/main" id="{A6C2BAAB-FC31-36BB-793D-099C68E5A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3B153A-ECAC-84C3-FAF9-E3015E0A4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504697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9" r:id="rId12"/>
    <p:sldLayoutId id="214748388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58960201"/>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31.png"/></Relationships>
</file>

<file path=ppt/slides/_rels/slide2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6783" y="320287"/>
            <a:ext cx="6678433" cy="1616203"/>
          </a:xfrm>
        </p:spPr>
        <p:txBody>
          <a:bodyPr vert="horz" lIns="91440" tIns="45720" rIns="91440" bIns="45720" rtlCol="0" anchor="b">
            <a:normAutofit/>
          </a:bodyPr>
          <a:lstStyle/>
          <a:p>
            <a:pPr algn="l"/>
            <a:r>
              <a:rPr lang="en-US" sz="2700" dirty="0"/>
              <a:t>Spring PSSC meeting #5    May 14, 2026</a:t>
            </a:r>
            <a:br>
              <a:rPr lang="en-US" sz="2700" dirty="0"/>
            </a:br>
            <a:r>
              <a:rPr lang="en-US" sz="2700" dirty="0"/>
              <a:t>               </a:t>
            </a:r>
            <a:br>
              <a:rPr lang="en-US" sz="2800" b="1" i="1" dirty="0"/>
            </a:br>
            <a:r>
              <a:rPr lang="en-US" sz="2700" dirty="0"/>
              <a:t> </a:t>
            </a:r>
            <a:br>
              <a:rPr lang="en-US" sz="2700" dirty="0"/>
            </a:br>
            <a:endParaRPr lang="en-US" sz="2700" dirty="0"/>
          </a:p>
        </p:txBody>
      </p:sp>
      <p:sp>
        <p:nvSpPr>
          <p:cNvPr id="7" name="TextBox 6">
            <a:extLst>
              <a:ext uri="{FF2B5EF4-FFF2-40B4-BE49-F238E27FC236}">
                <a16:creationId xmlns:a16="http://schemas.microsoft.com/office/drawing/2014/main" id="{E68C8718-15A0-4B51-8DE9-DFD10C5FBAEF}"/>
              </a:ext>
            </a:extLst>
          </p:cNvPr>
          <p:cNvSpPr txBox="1"/>
          <p:nvPr/>
        </p:nvSpPr>
        <p:spPr>
          <a:xfrm>
            <a:off x="576048" y="682399"/>
            <a:ext cx="4331232" cy="4432041"/>
          </a:xfrm>
          <a:prstGeom prst="rect">
            <a:avLst/>
          </a:prstGeom>
        </p:spPr>
        <p:txBody>
          <a:bodyPr vert="horz" lIns="91440" tIns="45720" rIns="91440" bIns="45720" rtlCol="0" anchor="t">
            <a:normAutofit fontScale="25000" lnSpcReduction="20000"/>
          </a:bodyPr>
          <a:lstStyle/>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3500" dirty="0"/>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Jenna Dyer - Chair</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Jeremy Bosse – Vice Chair</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Jessica Smith (teacher rep.) - Secretary</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Hazel Chandler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err="1"/>
              <a:t>Setira</a:t>
            </a:r>
            <a:r>
              <a:rPr lang="en-US" sz="10000" dirty="0"/>
              <a:t> Williams</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Kathryn Mann</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Krista </a:t>
            </a:r>
            <a:r>
              <a:rPr lang="en-US" sz="10000" dirty="0" err="1"/>
              <a:t>Sockabasin</a:t>
            </a:r>
            <a:endParaRPr lang="en-US" sz="10000" dirty="0"/>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Sophia Rodriguez Gallagher   DEC rep.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Claudine Grant (principal)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DEC and Principal are non members</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700" dirty="0"/>
          </a:p>
        </p:txBody>
      </p:sp>
      <p:pic>
        <p:nvPicPr>
          <p:cNvPr id="1026" name="Picture 2" descr="Image preview">
            <a:extLst>
              <a:ext uri="{FF2B5EF4-FFF2-40B4-BE49-F238E27FC236}">
                <a16:creationId xmlns:a16="http://schemas.microsoft.com/office/drawing/2014/main" id="{CAA22AE1-45AD-6D74-2B71-E303CA2E8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7" r="1364"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32" name="Rectangle 103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965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24A9E7E1-3FD9-DE27-6101-4D6CE5FDC6EC}"/>
              </a:ext>
            </a:extLst>
          </p:cNvPr>
          <p:cNvSpPr>
            <a:spLocks noGrp="1"/>
          </p:cNvSpPr>
          <p:nvPr>
            <p:ph type="title"/>
          </p:nvPr>
        </p:nvSpPr>
        <p:spPr>
          <a:xfrm>
            <a:off x="285750" y="198408"/>
            <a:ext cx="2167147" cy="1574317"/>
          </a:xfrm>
        </p:spPr>
        <p:txBody>
          <a:bodyPr/>
          <a:lstStyle/>
          <a:p>
            <a:r>
              <a:rPr lang="en-US" sz="3500" dirty="0"/>
              <a:t>Common language </a:t>
            </a:r>
          </a:p>
        </p:txBody>
      </p:sp>
      <p:pic>
        <p:nvPicPr>
          <p:cNvPr id="8" name="Picture 7">
            <a:extLst>
              <a:ext uri="{FF2B5EF4-FFF2-40B4-BE49-F238E27FC236}">
                <a16:creationId xmlns:a16="http://schemas.microsoft.com/office/drawing/2014/main" id="{8E319EC2-2E91-7076-2963-5AA09DFDB5E0}"/>
              </a:ext>
            </a:extLst>
          </p:cNvPr>
          <p:cNvPicPr>
            <a:picLocks noChangeAspect="1"/>
          </p:cNvPicPr>
          <p:nvPr/>
        </p:nvPicPr>
        <p:blipFill>
          <a:blip r:embed="rId3"/>
          <a:srcRect t="823" r="-3" b="4774"/>
          <a:stretch>
            <a:fillRect/>
          </a:stretch>
        </p:blipFill>
        <p:spPr>
          <a:xfrm>
            <a:off x="2691023" y="639027"/>
            <a:ext cx="9215227" cy="5579945"/>
          </a:xfrm>
          <a:prstGeom prst="rect">
            <a:avLst/>
          </a:prstGeom>
          <a:noFill/>
        </p:spPr>
      </p:pic>
    </p:spTree>
    <p:extLst>
      <p:ext uri="{BB962C8B-B14F-4D97-AF65-F5344CB8AC3E}">
        <p14:creationId xmlns:p14="http://schemas.microsoft.com/office/powerpoint/2010/main" val="411895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EBB45-F625-54D0-19AF-BE2479E799C2}"/>
              </a:ext>
            </a:extLst>
          </p:cNvPr>
          <p:cNvPicPr>
            <a:picLocks noChangeAspect="1"/>
          </p:cNvPicPr>
          <p:nvPr/>
        </p:nvPicPr>
        <p:blipFill>
          <a:blip r:embed="rId2"/>
          <a:stretch>
            <a:fillRect/>
          </a:stretch>
        </p:blipFill>
        <p:spPr>
          <a:xfrm>
            <a:off x="1272468" y="304800"/>
            <a:ext cx="2127957" cy="6248400"/>
          </a:xfrm>
          <a:prstGeom prst="rect">
            <a:avLst/>
          </a:prstGeom>
        </p:spPr>
      </p:pic>
      <p:sp>
        <p:nvSpPr>
          <p:cNvPr id="3" name="AutoShape 2">
            <a:extLst>
              <a:ext uri="{FF2B5EF4-FFF2-40B4-BE49-F238E27FC236}">
                <a16:creationId xmlns:a16="http://schemas.microsoft.com/office/drawing/2014/main" id="{B831F6DB-6937-DEB0-B2B3-5ECDD52FB9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992DB5B-2220-D160-5279-0240486A1FCF}"/>
              </a:ext>
            </a:extLst>
          </p:cNvPr>
          <p:cNvPicPr>
            <a:picLocks noChangeAspect="1"/>
          </p:cNvPicPr>
          <p:nvPr/>
        </p:nvPicPr>
        <p:blipFill>
          <a:blip r:embed="rId3"/>
          <a:stretch>
            <a:fillRect/>
          </a:stretch>
        </p:blipFill>
        <p:spPr>
          <a:xfrm>
            <a:off x="3857625" y="559593"/>
            <a:ext cx="7230288" cy="5434013"/>
          </a:xfrm>
          <a:prstGeom prst="rect">
            <a:avLst/>
          </a:prstGeom>
        </p:spPr>
      </p:pic>
    </p:spTree>
    <p:extLst>
      <p:ext uri="{BB962C8B-B14F-4D97-AF65-F5344CB8AC3E}">
        <p14:creationId xmlns:p14="http://schemas.microsoft.com/office/powerpoint/2010/main" val="244714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491536C-FCE8-BBA1-4393-A63B6209E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4221-B0F3-A6B1-FAF1-BD2C6D5B9A59}"/>
              </a:ext>
            </a:extLst>
          </p:cNvPr>
          <p:cNvSpPr>
            <a:spLocks noGrp="1"/>
          </p:cNvSpPr>
          <p:nvPr>
            <p:ph type="title"/>
          </p:nvPr>
        </p:nvSpPr>
        <p:spPr>
          <a:xfrm>
            <a:off x="594360" y="102875"/>
            <a:ext cx="2148840" cy="1680205"/>
          </a:xfrm>
        </p:spPr>
        <p:txBody>
          <a:bodyPr/>
          <a:lstStyle/>
          <a:p>
            <a:r>
              <a:rPr lang="en-US" dirty="0"/>
              <a:t>Update</a:t>
            </a:r>
          </a:p>
        </p:txBody>
      </p:sp>
      <p:sp>
        <p:nvSpPr>
          <p:cNvPr id="3" name="Content Placeholder 2">
            <a:extLst>
              <a:ext uri="{FF2B5EF4-FFF2-40B4-BE49-F238E27FC236}">
                <a16:creationId xmlns:a16="http://schemas.microsoft.com/office/drawing/2014/main" id="{9B44183A-28D9-68B1-9A13-2C33A60640D2}"/>
              </a:ext>
            </a:extLst>
          </p:cNvPr>
          <p:cNvSpPr>
            <a:spLocks noGrp="1"/>
          </p:cNvSpPr>
          <p:nvPr>
            <p:ph sz="quarter" idx="13"/>
          </p:nvPr>
        </p:nvSpPr>
        <p:spPr>
          <a:xfrm>
            <a:off x="3532908" y="1238948"/>
            <a:ext cx="8215745" cy="5066936"/>
          </a:xfrm>
        </p:spPr>
        <p:txBody>
          <a:bodyPr>
            <a:normAutofit/>
          </a:bodyPr>
          <a:lstStyle/>
          <a:p>
            <a:pPr lvl="1"/>
            <a:r>
              <a:rPr lang="en-US" sz="4000" dirty="0"/>
              <a:t>Positive reinforcement </a:t>
            </a:r>
          </a:p>
          <a:p>
            <a:pPr lvl="1"/>
            <a:r>
              <a:rPr lang="en-US" sz="4000" dirty="0"/>
              <a:t>“Caught You” cards as incentives</a:t>
            </a:r>
          </a:p>
          <a:p>
            <a:pPr lvl="1"/>
            <a:r>
              <a:rPr lang="en-US" sz="4000" dirty="0"/>
              <a:t> Focus on Speaking one at a time/listening</a:t>
            </a:r>
          </a:p>
          <a:p>
            <a:pPr lvl="1"/>
            <a:r>
              <a:rPr lang="en-US" sz="4000" dirty="0"/>
              <a:t>Visual chart </a:t>
            </a:r>
          </a:p>
        </p:txBody>
      </p:sp>
      <p:sp>
        <p:nvSpPr>
          <p:cNvPr id="4" name="Title 1">
            <a:extLst>
              <a:ext uri="{FF2B5EF4-FFF2-40B4-BE49-F238E27FC236}">
                <a16:creationId xmlns:a16="http://schemas.microsoft.com/office/drawing/2014/main" id="{1891008E-FB2F-B6E5-7627-2BC07CAB91BB}"/>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00" normalizeH="0" baseline="0" noProof="0" dirty="0">
                <a:ln>
                  <a:noFill/>
                </a:ln>
                <a:solidFill>
                  <a:srgbClr val="000000"/>
                </a:solidFill>
                <a:effectLst/>
                <a:uLnTx/>
                <a:uFillTx/>
                <a:latin typeface="Franklin Gothic Demi"/>
                <a:ea typeface="+mj-ea"/>
                <a:cs typeface="+mj-cs"/>
              </a:rPr>
              <a:t>May  </a:t>
            </a:r>
          </a:p>
        </p:txBody>
      </p:sp>
    </p:spTree>
    <p:extLst>
      <p:ext uri="{BB962C8B-B14F-4D97-AF65-F5344CB8AC3E}">
        <p14:creationId xmlns:p14="http://schemas.microsoft.com/office/powerpoint/2010/main" val="31089435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49D425-5186-1B00-8121-B690CCA3B9DA}"/>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46CE21-3A7E-ABD8-7836-43B5BAAF2B78}"/>
              </a:ext>
            </a:extLst>
          </p:cNvPr>
          <p:cNvPicPr>
            <a:picLocks noGrp="1" noChangeAspect="1"/>
          </p:cNvPicPr>
          <p:nvPr>
            <p:ph sz="quarter" idx="13"/>
          </p:nvPr>
        </p:nvPicPr>
        <p:blipFill>
          <a:blip r:embed="rId3"/>
          <a:stretch>
            <a:fillRect/>
          </a:stretch>
        </p:blipFill>
        <p:spPr>
          <a:xfrm>
            <a:off x="379123" y="942977"/>
            <a:ext cx="3539260" cy="3604560"/>
          </a:xfrm>
          <a:prstGeom prst="rect">
            <a:avLst/>
          </a:prstGeom>
        </p:spPr>
      </p:pic>
      <p:pic>
        <p:nvPicPr>
          <p:cNvPr id="8" name="Picture 7">
            <a:extLst>
              <a:ext uri="{FF2B5EF4-FFF2-40B4-BE49-F238E27FC236}">
                <a16:creationId xmlns:a16="http://schemas.microsoft.com/office/drawing/2014/main" id="{EC952672-2973-FB6D-901E-C29325CC7BCD}"/>
              </a:ext>
            </a:extLst>
          </p:cNvPr>
          <p:cNvPicPr>
            <a:picLocks noChangeAspect="1"/>
          </p:cNvPicPr>
          <p:nvPr/>
        </p:nvPicPr>
        <p:blipFill>
          <a:blip r:embed="rId4"/>
          <a:stretch>
            <a:fillRect/>
          </a:stretch>
        </p:blipFill>
        <p:spPr>
          <a:xfrm>
            <a:off x="4146983" y="2295525"/>
            <a:ext cx="7321117" cy="3890005"/>
          </a:xfrm>
          <a:prstGeom prst="rect">
            <a:avLst/>
          </a:prstGeom>
        </p:spPr>
      </p:pic>
      <p:sp>
        <p:nvSpPr>
          <p:cNvPr id="10" name="Title 9">
            <a:extLst>
              <a:ext uri="{FF2B5EF4-FFF2-40B4-BE49-F238E27FC236}">
                <a16:creationId xmlns:a16="http://schemas.microsoft.com/office/drawing/2014/main" id="{5ABEDC12-77B1-3EDB-B302-01EC41883C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0678944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DB38C-0DB4-6EDF-FCD5-9A4D9A624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42984-0D6C-11C2-2467-DC403CE9E785}"/>
              </a:ext>
            </a:extLst>
          </p:cNvPr>
          <p:cNvSpPr>
            <a:spLocks noGrp="1"/>
          </p:cNvSpPr>
          <p:nvPr>
            <p:ph type="title"/>
          </p:nvPr>
        </p:nvSpPr>
        <p:spPr>
          <a:xfrm>
            <a:off x="594360" y="102875"/>
            <a:ext cx="2148840" cy="1680205"/>
          </a:xfrm>
        </p:spPr>
        <p:txBody>
          <a:bodyPr/>
          <a:lstStyle/>
          <a:p>
            <a:r>
              <a:rPr lang="en-US" dirty="0"/>
              <a:t>Update</a:t>
            </a:r>
          </a:p>
        </p:txBody>
      </p:sp>
      <p:sp>
        <p:nvSpPr>
          <p:cNvPr id="3" name="Content Placeholder 2">
            <a:extLst>
              <a:ext uri="{FF2B5EF4-FFF2-40B4-BE49-F238E27FC236}">
                <a16:creationId xmlns:a16="http://schemas.microsoft.com/office/drawing/2014/main" id="{12A64E5C-2205-E8BC-CABC-B502FEDC6A02}"/>
              </a:ext>
            </a:extLst>
          </p:cNvPr>
          <p:cNvSpPr>
            <a:spLocks noGrp="1"/>
          </p:cNvSpPr>
          <p:nvPr>
            <p:ph sz="quarter" idx="13"/>
          </p:nvPr>
        </p:nvSpPr>
        <p:spPr>
          <a:xfrm>
            <a:off x="3532908" y="1238948"/>
            <a:ext cx="8215745" cy="5066936"/>
          </a:xfrm>
        </p:spPr>
        <p:txBody>
          <a:bodyPr>
            <a:normAutofit lnSpcReduction="10000"/>
          </a:bodyPr>
          <a:lstStyle/>
          <a:p>
            <a:r>
              <a:rPr lang="en-US" sz="4000" dirty="0"/>
              <a:t>“you got caught” focus </a:t>
            </a:r>
          </a:p>
          <a:p>
            <a:pPr lvl="2">
              <a:lnSpc>
                <a:spcPct val="100000"/>
              </a:lnSpc>
            </a:pPr>
            <a:r>
              <a:rPr lang="en-US" sz="3000" i="1" dirty="0"/>
              <a:t>Hands off/bodies off </a:t>
            </a:r>
          </a:p>
          <a:p>
            <a:pPr lvl="2">
              <a:lnSpc>
                <a:spcPct val="100000"/>
              </a:lnSpc>
            </a:pPr>
            <a:r>
              <a:rPr lang="en-US" sz="3000" i="1" dirty="0"/>
              <a:t>Use kind words and kind voice </a:t>
            </a:r>
          </a:p>
          <a:p>
            <a:pPr>
              <a:lnSpc>
                <a:spcPct val="100000"/>
              </a:lnSpc>
            </a:pPr>
            <a:r>
              <a:rPr lang="en-US" sz="3500" i="1" dirty="0"/>
              <a:t>Focus and Plan for Sept. 2026 </a:t>
            </a:r>
          </a:p>
          <a:p>
            <a:pPr lvl="2">
              <a:lnSpc>
                <a:spcPct val="100000"/>
              </a:lnSpc>
            </a:pPr>
            <a:r>
              <a:rPr lang="en-US" sz="3000" i="1" dirty="0"/>
              <a:t>Student Feedback – small group </a:t>
            </a:r>
          </a:p>
          <a:p>
            <a:pPr lvl="2">
              <a:lnSpc>
                <a:spcPct val="100000"/>
              </a:lnSpc>
            </a:pPr>
            <a:r>
              <a:rPr lang="en-US" sz="3000" i="1" dirty="0"/>
              <a:t>Staff Feedback  </a:t>
            </a:r>
          </a:p>
          <a:p>
            <a:pPr lvl="2">
              <a:lnSpc>
                <a:spcPct val="100000"/>
              </a:lnSpc>
            </a:pPr>
            <a:r>
              <a:rPr lang="en-US" sz="3000" i="1" dirty="0"/>
              <a:t>Restorative circles/strategies for group work </a:t>
            </a:r>
          </a:p>
          <a:p>
            <a:pPr>
              <a:lnSpc>
                <a:spcPct val="100000"/>
              </a:lnSpc>
            </a:pPr>
            <a:endParaRPr lang="en-US" sz="3500" i="1" dirty="0"/>
          </a:p>
        </p:txBody>
      </p:sp>
      <p:sp>
        <p:nvSpPr>
          <p:cNvPr id="4" name="Title 1">
            <a:extLst>
              <a:ext uri="{FF2B5EF4-FFF2-40B4-BE49-F238E27FC236}">
                <a16:creationId xmlns:a16="http://schemas.microsoft.com/office/drawing/2014/main" id="{28B448A2-1D25-8E77-1082-7A1B58888D7F}"/>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00" normalizeH="0" baseline="0" noProof="0" dirty="0">
                <a:ln>
                  <a:noFill/>
                </a:ln>
                <a:solidFill>
                  <a:srgbClr val="000000"/>
                </a:solidFill>
                <a:effectLst/>
                <a:uLnTx/>
                <a:uFillTx/>
                <a:latin typeface="Franklin Gothic Demi"/>
                <a:ea typeface="+mj-ea"/>
                <a:cs typeface="+mj-cs"/>
              </a:rPr>
              <a:t>June  </a:t>
            </a:r>
          </a:p>
        </p:txBody>
      </p:sp>
    </p:spTree>
    <p:extLst>
      <p:ext uri="{BB962C8B-B14F-4D97-AF65-F5344CB8AC3E}">
        <p14:creationId xmlns:p14="http://schemas.microsoft.com/office/powerpoint/2010/main" val="261022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1B20-605C-E795-3CB4-E8049BA29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43107-4208-B4F5-1F36-C43E769353AA}"/>
              </a:ext>
            </a:extLst>
          </p:cNvPr>
          <p:cNvSpPr>
            <a:spLocks noGrp="1"/>
          </p:cNvSpPr>
          <p:nvPr>
            <p:ph type="title"/>
          </p:nvPr>
        </p:nvSpPr>
        <p:spPr>
          <a:xfrm>
            <a:off x="594360" y="102875"/>
            <a:ext cx="3669730" cy="1680205"/>
          </a:xfrm>
        </p:spPr>
        <p:txBody>
          <a:bodyPr/>
          <a:lstStyle/>
          <a:p>
            <a:r>
              <a:rPr lang="en-US" dirty="0"/>
              <a:t>School Improvement Goal </a:t>
            </a:r>
          </a:p>
        </p:txBody>
      </p:sp>
      <p:sp>
        <p:nvSpPr>
          <p:cNvPr id="3" name="Content Placeholder 2">
            <a:extLst>
              <a:ext uri="{FF2B5EF4-FFF2-40B4-BE49-F238E27FC236}">
                <a16:creationId xmlns:a16="http://schemas.microsoft.com/office/drawing/2014/main" id="{1C29E7EC-D45F-9435-20A7-DDB9E280DAE6}"/>
              </a:ext>
            </a:extLst>
          </p:cNvPr>
          <p:cNvSpPr>
            <a:spLocks noGrp="1"/>
          </p:cNvSpPr>
          <p:nvPr>
            <p:ph sz="quarter" idx="13"/>
          </p:nvPr>
        </p:nvSpPr>
        <p:spPr>
          <a:xfrm>
            <a:off x="1912775" y="2255985"/>
            <a:ext cx="9975837" cy="5066936"/>
          </a:xfrm>
        </p:spPr>
        <p:txBody>
          <a:bodyPr>
            <a:normAutofit/>
          </a:bodyPr>
          <a:lstStyle/>
          <a:p>
            <a:pPr>
              <a:lnSpc>
                <a:spcPct val="100000"/>
              </a:lnSpc>
            </a:pPr>
            <a:r>
              <a:rPr lang="en-US" sz="3500" dirty="0">
                <a:latin typeface="Times New Roman" panose="02020603050405020304" pitchFamily="18" charset="0"/>
                <a:cs typeface="Times New Roman" panose="02020603050405020304" pitchFamily="18" charset="0"/>
              </a:rPr>
              <a:t>By June 2026, PAMS will improve behavioral engagement by creating a student-centered learning environment. 100% of teachers will intentionally incorporate the three learning styles in classroom instruction. We will tailor instruction to meet the learning styles of students while incorporating choice, voice, and relevance to content areas.</a:t>
            </a:r>
          </a:p>
          <a:p>
            <a:pPr>
              <a:lnSpc>
                <a:spcPct val="100000"/>
              </a:lnSpc>
            </a:pPr>
            <a:endParaRPr lang="en-US" dirty="0"/>
          </a:p>
        </p:txBody>
      </p:sp>
      <p:sp>
        <p:nvSpPr>
          <p:cNvPr id="4" name="Title 1">
            <a:extLst>
              <a:ext uri="{FF2B5EF4-FFF2-40B4-BE49-F238E27FC236}">
                <a16:creationId xmlns:a16="http://schemas.microsoft.com/office/drawing/2014/main" id="{8276CBA0-BB56-1489-3708-CB27008648BA}"/>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10758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C082-9183-D257-C82D-66AFE3A9C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0A3FB-8ED4-E705-377D-0F7750F4E313}"/>
              </a:ext>
            </a:extLst>
          </p:cNvPr>
          <p:cNvSpPr>
            <a:spLocks noGrp="1"/>
          </p:cNvSpPr>
          <p:nvPr>
            <p:ph type="title"/>
          </p:nvPr>
        </p:nvSpPr>
        <p:spPr>
          <a:xfrm>
            <a:off x="594360" y="102875"/>
            <a:ext cx="3669730" cy="1680205"/>
          </a:xfrm>
        </p:spPr>
        <p:txBody>
          <a:bodyPr/>
          <a:lstStyle/>
          <a:p>
            <a:r>
              <a:rPr lang="en-US" dirty="0"/>
              <a:t>Progress monitoring </a:t>
            </a:r>
          </a:p>
        </p:txBody>
      </p:sp>
      <p:sp>
        <p:nvSpPr>
          <p:cNvPr id="3" name="Content Placeholder 2">
            <a:extLst>
              <a:ext uri="{FF2B5EF4-FFF2-40B4-BE49-F238E27FC236}">
                <a16:creationId xmlns:a16="http://schemas.microsoft.com/office/drawing/2014/main" id="{0D17B053-AD3A-D05B-7BB2-7116DC93A3E0}"/>
              </a:ext>
            </a:extLst>
          </p:cNvPr>
          <p:cNvSpPr>
            <a:spLocks noGrp="1"/>
          </p:cNvSpPr>
          <p:nvPr>
            <p:ph sz="quarter" idx="13"/>
          </p:nvPr>
        </p:nvSpPr>
        <p:spPr>
          <a:xfrm>
            <a:off x="1912775" y="2255985"/>
            <a:ext cx="9975837" cy="5066936"/>
          </a:xfrm>
        </p:spPr>
        <p:txBody>
          <a:bodyPr>
            <a:normAutofit/>
          </a:bodyPr>
          <a:lstStyle/>
          <a:p>
            <a:r>
              <a:rPr lang="en-US" sz="3600" b="1" dirty="0"/>
              <a:t>Year end success will show a 10% increase in positive responses to questions 4,6, and 12 of the 2024 provincial student survey. </a:t>
            </a:r>
          </a:p>
          <a:p>
            <a:r>
              <a:rPr lang="en-US" sz="3600" b="1" dirty="0"/>
              <a:t>Progress monitoring will in-house student surveys, administration walkthroughs, and teacher self-assessments.</a:t>
            </a:r>
          </a:p>
          <a:p>
            <a:pPr>
              <a:lnSpc>
                <a:spcPct val="100000"/>
              </a:lnSpc>
            </a:pPr>
            <a:endParaRPr lang="en-US" dirty="0"/>
          </a:p>
        </p:txBody>
      </p:sp>
      <p:sp>
        <p:nvSpPr>
          <p:cNvPr id="4" name="Title 1">
            <a:extLst>
              <a:ext uri="{FF2B5EF4-FFF2-40B4-BE49-F238E27FC236}">
                <a16:creationId xmlns:a16="http://schemas.microsoft.com/office/drawing/2014/main" id="{008AD28E-12C8-FB97-7C82-9FE8DBCED91C}"/>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98923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E8A6F-5290-EE0C-1232-1245D0B4D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CE09E-5932-CC44-25FB-57CB0FF133B3}"/>
              </a:ext>
            </a:extLst>
          </p:cNvPr>
          <p:cNvSpPr>
            <a:spLocks noGrp="1"/>
          </p:cNvSpPr>
          <p:nvPr>
            <p:ph type="title"/>
          </p:nvPr>
        </p:nvSpPr>
        <p:spPr>
          <a:xfrm>
            <a:off x="594359" y="102875"/>
            <a:ext cx="6863715" cy="1680205"/>
          </a:xfrm>
        </p:spPr>
        <p:txBody>
          <a:bodyPr/>
          <a:lstStyle/>
          <a:p>
            <a:r>
              <a:rPr lang="en-US" dirty="0"/>
              <a:t>Progress monitoring – 2025 Student survey  </a:t>
            </a:r>
          </a:p>
        </p:txBody>
      </p:sp>
      <p:sp>
        <p:nvSpPr>
          <p:cNvPr id="4" name="Title 1">
            <a:extLst>
              <a:ext uri="{FF2B5EF4-FFF2-40B4-BE49-F238E27FC236}">
                <a16:creationId xmlns:a16="http://schemas.microsoft.com/office/drawing/2014/main" id="{4A760773-ADD2-4325-3F89-9C3F60B8B807}"/>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6" name="Content Placeholder 5">
            <a:extLst>
              <a:ext uri="{FF2B5EF4-FFF2-40B4-BE49-F238E27FC236}">
                <a16:creationId xmlns:a16="http://schemas.microsoft.com/office/drawing/2014/main" id="{BF74E6FD-D87E-908B-E9F9-98BCC69273D8}"/>
              </a:ext>
            </a:extLst>
          </p:cNvPr>
          <p:cNvSpPr>
            <a:spLocks noGrp="1"/>
          </p:cNvSpPr>
          <p:nvPr>
            <p:ph sz="quarter" idx="13"/>
          </p:nvPr>
        </p:nvSpPr>
        <p:spPr/>
        <p:txBody>
          <a:bodyPr/>
          <a:lstStyle/>
          <a:p>
            <a:endParaRPr lang="en-US"/>
          </a:p>
        </p:txBody>
      </p:sp>
      <p:pic>
        <p:nvPicPr>
          <p:cNvPr id="5" name="Picture 4">
            <a:extLst>
              <a:ext uri="{FF2B5EF4-FFF2-40B4-BE49-F238E27FC236}">
                <a16:creationId xmlns:a16="http://schemas.microsoft.com/office/drawing/2014/main" id="{5ACC79A2-8317-F30C-1B9E-6E654A3F2B58}"/>
              </a:ext>
            </a:extLst>
          </p:cNvPr>
          <p:cNvPicPr>
            <a:picLocks noChangeAspect="1"/>
          </p:cNvPicPr>
          <p:nvPr/>
        </p:nvPicPr>
        <p:blipFill>
          <a:blip r:embed="rId2"/>
          <a:stretch>
            <a:fillRect/>
          </a:stretch>
        </p:blipFill>
        <p:spPr>
          <a:xfrm>
            <a:off x="2171410" y="1783080"/>
            <a:ext cx="8804973" cy="4903470"/>
          </a:xfrm>
          <a:prstGeom prst="rect">
            <a:avLst/>
          </a:prstGeom>
        </p:spPr>
      </p:pic>
    </p:spTree>
    <p:extLst>
      <p:ext uri="{BB962C8B-B14F-4D97-AF65-F5344CB8AC3E}">
        <p14:creationId xmlns:p14="http://schemas.microsoft.com/office/powerpoint/2010/main" val="327173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B1E7C-DE84-028E-6994-AE7D40614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86EEA-1924-1F02-E7C6-5B3E7D14914C}"/>
              </a:ext>
            </a:extLst>
          </p:cNvPr>
          <p:cNvSpPr>
            <a:spLocks noGrp="1"/>
          </p:cNvSpPr>
          <p:nvPr>
            <p:ph type="title"/>
          </p:nvPr>
        </p:nvSpPr>
        <p:spPr>
          <a:xfrm>
            <a:off x="594360" y="102875"/>
            <a:ext cx="3669730" cy="1680205"/>
          </a:xfrm>
        </p:spPr>
        <p:txBody>
          <a:bodyPr/>
          <a:lstStyle/>
          <a:p>
            <a:r>
              <a:rPr lang="en-US" dirty="0"/>
              <a:t>Progress monitoring – Grade 6  </a:t>
            </a:r>
          </a:p>
        </p:txBody>
      </p:sp>
      <p:sp>
        <p:nvSpPr>
          <p:cNvPr id="4" name="Title 1">
            <a:extLst>
              <a:ext uri="{FF2B5EF4-FFF2-40B4-BE49-F238E27FC236}">
                <a16:creationId xmlns:a16="http://schemas.microsoft.com/office/drawing/2014/main" id="{C85C49BE-E005-0B63-05EB-172287B3E667}"/>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6" name="Content Placeholder 5">
            <a:extLst>
              <a:ext uri="{FF2B5EF4-FFF2-40B4-BE49-F238E27FC236}">
                <a16:creationId xmlns:a16="http://schemas.microsoft.com/office/drawing/2014/main" id="{4B40FE35-34F4-F523-B2A9-7D6CCACCE622}"/>
              </a:ext>
            </a:extLst>
          </p:cNvPr>
          <p:cNvSpPr>
            <a:spLocks noGrp="1"/>
          </p:cNvSpPr>
          <p:nvPr>
            <p:ph sz="quarter" idx="13"/>
          </p:nvPr>
        </p:nvSpPr>
        <p:spPr/>
        <p:txBody>
          <a:bodyPr/>
          <a:lstStyle/>
          <a:p>
            <a:endParaRPr lang="en-US"/>
          </a:p>
        </p:txBody>
      </p:sp>
      <p:pic>
        <p:nvPicPr>
          <p:cNvPr id="8" name="Picture 7">
            <a:extLst>
              <a:ext uri="{FF2B5EF4-FFF2-40B4-BE49-F238E27FC236}">
                <a16:creationId xmlns:a16="http://schemas.microsoft.com/office/drawing/2014/main" id="{2A1299F5-B461-8F4B-1CFA-0F130FD82557}"/>
              </a:ext>
            </a:extLst>
          </p:cNvPr>
          <p:cNvPicPr>
            <a:picLocks noChangeAspect="1"/>
          </p:cNvPicPr>
          <p:nvPr/>
        </p:nvPicPr>
        <p:blipFill>
          <a:blip r:embed="rId2"/>
          <a:stretch>
            <a:fillRect/>
          </a:stretch>
        </p:blipFill>
        <p:spPr>
          <a:xfrm>
            <a:off x="2171700" y="1657351"/>
            <a:ext cx="9535417" cy="4448174"/>
          </a:xfrm>
          <a:prstGeom prst="rect">
            <a:avLst/>
          </a:prstGeom>
        </p:spPr>
      </p:pic>
    </p:spTree>
    <p:extLst>
      <p:ext uri="{BB962C8B-B14F-4D97-AF65-F5344CB8AC3E}">
        <p14:creationId xmlns:p14="http://schemas.microsoft.com/office/powerpoint/2010/main" val="429017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A7666-33DF-E54D-F9ED-9BF0F5CF1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FC89B-F3EF-77BC-E333-C5725B1A7D3D}"/>
              </a:ext>
            </a:extLst>
          </p:cNvPr>
          <p:cNvSpPr>
            <a:spLocks noGrp="1"/>
          </p:cNvSpPr>
          <p:nvPr>
            <p:ph type="title"/>
          </p:nvPr>
        </p:nvSpPr>
        <p:spPr>
          <a:xfrm>
            <a:off x="594360" y="102875"/>
            <a:ext cx="3669730" cy="1680205"/>
          </a:xfrm>
        </p:spPr>
        <p:txBody>
          <a:bodyPr/>
          <a:lstStyle/>
          <a:p>
            <a:r>
              <a:rPr lang="en-US" dirty="0"/>
              <a:t>Progress monitoring – Grade 7  </a:t>
            </a:r>
          </a:p>
        </p:txBody>
      </p:sp>
      <p:sp>
        <p:nvSpPr>
          <p:cNvPr id="4" name="Title 1">
            <a:extLst>
              <a:ext uri="{FF2B5EF4-FFF2-40B4-BE49-F238E27FC236}">
                <a16:creationId xmlns:a16="http://schemas.microsoft.com/office/drawing/2014/main" id="{3DFEFC3E-25CA-8287-B055-AF24DAC0AC80}"/>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6" name="Content Placeholder 5">
            <a:extLst>
              <a:ext uri="{FF2B5EF4-FFF2-40B4-BE49-F238E27FC236}">
                <a16:creationId xmlns:a16="http://schemas.microsoft.com/office/drawing/2014/main" id="{4BE76ECB-D4B0-0D18-5341-E83360D10BE5}"/>
              </a:ext>
            </a:extLst>
          </p:cNvPr>
          <p:cNvSpPr>
            <a:spLocks noGrp="1"/>
          </p:cNvSpPr>
          <p:nvPr>
            <p:ph sz="quarter" idx="13"/>
          </p:nvPr>
        </p:nvSpPr>
        <p:spPr/>
        <p:txBody>
          <a:bodyPr/>
          <a:lstStyle/>
          <a:p>
            <a:endParaRPr lang="en-US"/>
          </a:p>
        </p:txBody>
      </p:sp>
      <p:pic>
        <p:nvPicPr>
          <p:cNvPr id="5" name="Picture 4">
            <a:extLst>
              <a:ext uri="{FF2B5EF4-FFF2-40B4-BE49-F238E27FC236}">
                <a16:creationId xmlns:a16="http://schemas.microsoft.com/office/drawing/2014/main" id="{9B4E800E-A83B-2CD5-BCFA-60F65297EDAE}"/>
              </a:ext>
            </a:extLst>
          </p:cNvPr>
          <p:cNvPicPr>
            <a:picLocks noChangeAspect="1"/>
          </p:cNvPicPr>
          <p:nvPr/>
        </p:nvPicPr>
        <p:blipFill>
          <a:blip r:embed="rId2"/>
          <a:stretch>
            <a:fillRect/>
          </a:stretch>
        </p:blipFill>
        <p:spPr>
          <a:xfrm>
            <a:off x="2733675" y="1438276"/>
            <a:ext cx="8753449" cy="4705350"/>
          </a:xfrm>
          <a:prstGeom prst="rect">
            <a:avLst/>
          </a:prstGeom>
        </p:spPr>
      </p:pic>
    </p:spTree>
    <p:extLst>
      <p:ext uri="{BB962C8B-B14F-4D97-AF65-F5344CB8AC3E}">
        <p14:creationId xmlns:p14="http://schemas.microsoft.com/office/powerpoint/2010/main" val="338512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E972CD6D-7A0A-DB79-099E-76AD15914D22}"/>
              </a:ext>
            </a:extLst>
          </p:cNvPr>
          <p:cNvSpPr txBox="1"/>
          <p:nvPr/>
        </p:nvSpPr>
        <p:spPr>
          <a:xfrm>
            <a:off x="7352983" y="960859"/>
            <a:ext cx="4451557" cy="369332"/>
          </a:xfrm>
          <a:prstGeom prst="rect">
            <a:avLst/>
          </a:prstGeom>
          <a:noFill/>
        </p:spPr>
        <p:txBody>
          <a:bodyPr wrap="square" rtlCol="0">
            <a:spAutoFit/>
          </a:bodyPr>
          <a:lstStyle/>
          <a:p>
            <a:r>
              <a:rPr lang="en-US" b="1" dirty="0"/>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4A7E10E-0D42-BEC7-E652-09DA3436ACB4}"/>
              </a:ext>
            </a:extLst>
          </p:cNvPr>
          <p:cNvSpPr txBox="1"/>
          <p:nvPr/>
        </p:nvSpPr>
        <p:spPr>
          <a:xfrm>
            <a:off x="4283242" y="477997"/>
            <a:ext cx="1379621" cy="477054"/>
          </a:xfrm>
          <a:prstGeom prst="rect">
            <a:avLst/>
          </a:prstGeom>
          <a:noFill/>
        </p:spPr>
        <p:txBody>
          <a:bodyPr wrap="square" rtlCol="0">
            <a:spAutoFit/>
          </a:bodyPr>
          <a:lstStyle/>
          <a:p>
            <a:r>
              <a:rPr lang="en-US" sz="2500" b="1" dirty="0">
                <a:solidFill>
                  <a:srgbClr val="0070C0"/>
                </a:solidFill>
              </a:rPr>
              <a:t>AGENDA</a:t>
            </a:r>
          </a:p>
        </p:txBody>
      </p:sp>
      <p:sp>
        <p:nvSpPr>
          <p:cNvPr id="5" name="TextBox 4">
            <a:extLst>
              <a:ext uri="{FF2B5EF4-FFF2-40B4-BE49-F238E27FC236}">
                <a16:creationId xmlns:a16="http://schemas.microsoft.com/office/drawing/2014/main" id="{38A93A28-E6DE-485F-B20F-8D077210AF2D}"/>
              </a:ext>
            </a:extLst>
          </p:cNvPr>
          <p:cNvSpPr txBox="1"/>
          <p:nvPr/>
        </p:nvSpPr>
        <p:spPr>
          <a:xfrm>
            <a:off x="934438" y="955051"/>
            <a:ext cx="6031085" cy="5816977"/>
          </a:xfrm>
          <a:prstGeom prst="rect">
            <a:avLst/>
          </a:prstGeom>
          <a:noFill/>
        </p:spPr>
        <p:txBody>
          <a:bodyPr wrap="square" rtlCol="0">
            <a:spAutoFit/>
          </a:bodyPr>
          <a:lstStyle/>
          <a:p>
            <a:r>
              <a:rPr lang="en-US" b="1" dirty="0"/>
              <a:t>Call to Order</a:t>
            </a:r>
            <a:endParaRPr lang="en-US" sz="1600" dirty="0"/>
          </a:p>
          <a:p>
            <a:r>
              <a:rPr lang="en-US" dirty="0"/>
              <a:t> </a:t>
            </a:r>
            <a:endParaRPr lang="en-US" sz="1600" dirty="0"/>
          </a:p>
          <a:p>
            <a:r>
              <a:rPr lang="en-US" b="1" dirty="0"/>
              <a:t>Approval of the Agenda</a:t>
            </a:r>
            <a:endParaRPr lang="en-US" sz="1600" dirty="0"/>
          </a:p>
          <a:p>
            <a:r>
              <a:rPr lang="en-US" dirty="0"/>
              <a:t> </a:t>
            </a:r>
            <a:r>
              <a:rPr lang="en-US" b="1" dirty="0"/>
              <a:t>Approval of the Minutes from Previous Meeting (Feb. 4, 2026) </a:t>
            </a:r>
            <a:endParaRPr lang="en-US" sz="1600" dirty="0"/>
          </a:p>
          <a:p>
            <a:r>
              <a:rPr lang="en-US" b="1" dirty="0"/>
              <a:t>Business Arising from the Minutes </a:t>
            </a:r>
          </a:p>
          <a:p>
            <a:endParaRPr lang="en-US" sz="1600" b="1" dirty="0"/>
          </a:p>
          <a:p>
            <a:endParaRPr lang="en-US" sz="1600" b="1" dirty="0"/>
          </a:p>
          <a:p>
            <a:r>
              <a:rPr lang="en-US" b="1" dirty="0"/>
              <a:t>Standing Items </a:t>
            </a:r>
            <a:endParaRPr lang="en-US" sz="1600" dirty="0"/>
          </a:p>
          <a:p>
            <a:pPr lvl="0"/>
            <a:r>
              <a:rPr lang="en-US" dirty="0"/>
              <a:t>Principal’s Report ; Claudine</a:t>
            </a:r>
            <a:endParaRPr lang="en-US" sz="1600" dirty="0"/>
          </a:p>
          <a:p>
            <a:pPr lvl="2"/>
            <a:r>
              <a:rPr lang="en-US" dirty="0"/>
              <a:t>Staff/student updates </a:t>
            </a:r>
            <a:endParaRPr lang="en-US" sz="1600" dirty="0"/>
          </a:p>
          <a:p>
            <a:pPr lvl="2"/>
            <a:r>
              <a:rPr lang="en-US" dirty="0"/>
              <a:t>Long Term Recommendation 2.1 – Middle Level Learners</a:t>
            </a:r>
            <a:endParaRPr lang="en-US" sz="1600" dirty="0"/>
          </a:p>
          <a:p>
            <a:pPr lvl="2"/>
            <a:r>
              <a:rPr lang="en-US" dirty="0"/>
              <a:t>SIP update </a:t>
            </a:r>
            <a:endParaRPr lang="en-US" sz="1600" dirty="0"/>
          </a:p>
          <a:p>
            <a:r>
              <a:rPr lang="en-US" dirty="0"/>
              <a:t> </a:t>
            </a:r>
            <a:endParaRPr lang="en-US" sz="1600" dirty="0"/>
          </a:p>
          <a:p>
            <a:pPr lvl="0"/>
            <a:r>
              <a:rPr lang="en-US" dirty="0"/>
              <a:t>Projects and Events - Jessica</a:t>
            </a:r>
            <a:endParaRPr lang="en-US" sz="1600" dirty="0"/>
          </a:p>
          <a:p>
            <a:pPr lvl="0"/>
            <a:r>
              <a:rPr lang="en-US" dirty="0"/>
              <a:t>DEC report - Sophia </a:t>
            </a:r>
            <a:endParaRPr lang="en-US" sz="1600" dirty="0"/>
          </a:p>
          <a:p>
            <a:pPr lvl="0"/>
            <a:r>
              <a:rPr lang="en-US" dirty="0"/>
              <a:t>Home and School update-Jenna</a:t>
            </a:r>
            <a:endParaRPr lang="en-US" sz="1600" dirty="0"/>
          </a:p>
          <a:p>
            <a:endParaRPr lang="en-US" sz="1600" dirty="0"/>
          </a:p>
          <a:p>
            <a:r>
              <a:rPr lang="en-US" dirty="0"/>
              <a:t> </a:t>
            </a:r>
            <a:endParaRPr lang="en-US" sz="1600" dirty="0"/>
          </a:p>
          <a:p>
            <a:r>
              <a:rPr lang="en-US" dirty="0"/>
              <a:t> </a:t>
            </a:r>
            <a:endParaRPr lang="en-US" sz="1600" dirty="0"/>
          </a:p>
        </p:txBody>
      </p:sp>
      <p:sp>
        <p:nvSpPr>
          <p:cNvPr id="6" name="TextBox 5">
            <a:extLst>
              <a:ext uri="{FF2B5EF4-FFF2-40B4-BE49-F238E27FC236}">
                <a16:creationId xmlns:a16="http://schemas.microsoft.com/office/drawing/2014/main" id="{8C7F0581-E805-1CAB-982A-525A87037579}"/>
              </a:ext>
            </a:extLst>
          </p:cNvPr>
          <p:cNvSpPr txBox="1"/>
          <p:nvPr/>
        </p:nvSpPr>
        <p:spPr>
          <a:xfrm>
            <a:off x="7352983" y="1339521"/>
            <a:ext cx="4647661" cy="2862322"/>
          </a:xfrm>
          <a:prstGeom prst="rect">
            <a:avLst/>
          </a:prstGeom>
          <a:noFill/>
        </p:spPr>
        <p:txBody>
          <a:bodyPr wrap="square" rtlCol="0">
            <a:spAutoFit/>
          </a:bodyPr>
          <a:lstStyle/>
          <a:p>
            <a:r>
              <a:rPr lang="en-US" dirty="0"/>
              <a:t> </a:t>
            </a:r>
            <a:endParaRPr lang="en-US" sz="1600" dirty="0"/>
          </a:p>
          <a:p>
            <a:r>
              <a:rPr lang="en-US" dirty="0"/>
              <a:t> </a:t>
            </a:r>
            <a:endParaRPr lang="en-US" sz="1600" dirty="0"/>
          </a:p>
          <a:p>
            <a:r>
              <a:rPr lang="en-US" b="1" dirty="0"/>
              <a:t>New Business: </a:t>
            </a:r>
            <a:endParaRPr lang="en-US" sz="1600" dirty="0"/>
          </a:p>
          <a:p>
            <a:pPr lvl="0"/>
            <a:r>
              <a:rPr lang="en-US" dirty="0"/>
              <a:t>Breakfast program </a:t>
            </a:r>
            <a:endParaRPr lang="en-US" sz="1600" dirty="0"/>
          </a:p>
          <a:p>
            <a:pPr lvl="0"/>
            <a:r>
              <a:rPr lang="en-US" dirty="0"/>
              <a:t>Lunch Program for Sept. 2026 </a:t>
            </a:r>
            <a:endParaRPr lang="en-US" sz="1600" dirty="0"/>
          </a:p>
          <a:p>
            <a:r>
              <a:rPr lang="en-US" dirty="0"/>
              <a:t> </a:t>
            </a:r>
            <a:endParaRPr lang="en-US" sz="1600" dirty="0"/>
          </a:p>
          <a:p>
            <a:r>
              <a:rPr lang="en-US" dirty="0"/>
              <a:t> </a:t>
            </a:r>
            <a:endParaRPr lang="en-US" sz="1600" dirty="0"/>
          </a:p>
          <a:p>
            <a:r>
              <a:rPr lang="en-US" b="1" dirty="0"/>
              <a:t>Date of Next Meeting: </a:t>
            </a:r>
            <a:r>
              <a:rPr lang="en-US" dirty="0"/>
              <a:t>to be determined</a:t>
            </a:r>
            <a:endParaRPr lang="en-US" sz="1600" dirty="0"/>
          </a:p>
          <a:p>
            <a:r>
              <a:rPr lang="en-US" b="1" dirty="0"/>
              <a:t>Adjournment: </a:t>
            </a:r>
            <a:endParaRPr lang="en-US" sz="1600" dirty="0"/>
          </a:p>
          <a:p>
            <a:endParaRPr lang="en-US" dirty="0"/>
          </a:p>
        </p:txBody>
      </p:sp>
    </p:spTree>
    <p:extLst>
      <p:ext uri="{BB962C8B-B14F-4D97-AF65-F5344CB8AC3E}">
        <p14:creationId xmlns:p14="http://schemas.microsoft.com/office/powerpoint/2010/main" val="315395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162BE-496F-3C6F-003D-3BC0A8983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7B3A1-84B6-D004-A1AB-96F02A3852BC}"/>
              </a:ext>
            </a:extLst>
          </p:cNvPr>
          <p:cNvSpPr>
            <a:spLocks noGrp="1"/>
          </p:cNvSpPr>
          <p:nvPr>
            <p:ph type="title"/>
          </p:nvPr>
        </p:nvSpPr>
        <p:spPr>
          <a:xfrm>
            <a:off x="594360" y="102875"/>
            <a:ext cx="3669730" cy="1680205"/>
          </a:xfrm>
        </p:spPr>
        <p:txBody>
          <a:bodyPr/>
          <a:lstStyle/>
          <a:p>
            <a:r>
              <a:rPr lang="en-US" dirty="0"/>
              <a:t>Progress monitoring – Grade 8  </a:t>
            </a:r>
          </a:p>
        </p:txBody>
      </p:sp>
      <p:sp>
        <p:nvSpPr>
          <p:cNvPr id="4" name="Title 1">
            <a:extLst>
              <a:ext uri="{FF2B5EF4-FFF2-40B4-BE49-F238E27FC236}">
                <a16:creationId xmlns:a16="http://schemas.microsoft.com/office/drawing/2014/main" id="{11BDB724-FC04-AD30-D86D-F3B47F009A12}"/>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6" name="Content Placeholder 5">
            <a:extLst>
              <a:ext uri="{FF2B5EF4-FFF2-40B4-BE49-F238E27FC236}">
                <a16:creationId xmlns:a16="http://schemas.microsoft.com/office/drawing/2014/main" id="{CB556C4F-293C-7BE6-CFAA-F035ACDDB6F3}"/>
              </a:ext>
            </a:extLst>
          </p:cNvPr>
          <p:cNvSpPr>
            <a:spLocks noGrp="1"/>
          </p:cNvSpPr>
          <p:nvPr>
            <p:ph sz="quarter" idx="13"/>
          </p:nvPr>
        </p:nvSpPr>
        <p:spPr/>
        <p:txBody>
          <a:bodyPr/>
          <a:lstStyle/>
          <a:p>
            <a:endParaRPr lang="en-US"/>
          </a:p>
        </p:txBody>
      </p:sp>
      <p:pic>
        <p:nvPicPr>
          <p:cNvPr id="7" name="Picture 6">
            <a:extLst>
              <a:ext uri="{FF2B5EF4-FFF2-40B4-BE49-F238E27FC236}">
                <a16:creationId xmlns:a16="http://schemas.microsoft.com/office/drawing/2014/main" id="{1DD4A12E-F1F8-4DC8-7477-4053C63C2D7C}"/>
              </a:ext>
            </a:extLst>
          </p:cNvPr>
          <p:cNvPicPr>
            <a:picLocks noChangeAspect="1"/>
          </p:cNvPicPr>
          <p:nvPr/>
        </p:nvPicPr>
        <p:blipFill>
          <a:blip r:embed="rId2"/>
          <a:stretch>
            <a:fillRect/>
          </a:stretch>
        </p:blipFill>
        <p:spPr>
          <a:xfrm>
            <a:off x="2259508" y="1783080"/>
            <a:ext cx="9338132" cy="4681999"/>
          </a:xfrm>
          <a:prstGeom prst="rect">
            <a:avLst/>
          </a:prstGeom>
        </p:spPr>
      </p:pic>
    </p:spTree>
    <p:extLst>
      <p:ext uri="{BB962C8B-B14F-4D97-AF65-F5344CB8AC3E}">
        <p14:creationId xmlns:p14="http://schemas.microsoft.com/office/powerpoint/2010/main" val="252409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2EA2C-1B26-C72D-B1E8-6B3DB62BD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66B30-24C7-A62A-D20A-2298BB932B40}"/>
              </a:ext>
            </a:extLst>
          </p:cNvPr>
          <p:cNvSpPr>
            <a:spLocks noGrp="1"/>
          </p:cNvSpPr>
          <p:nvPr>
            <p:ph type="title"/>
          </p:nvPr>
        </p:nvSpPr>
        <p:spPr>
          <a:xfrm>
            <a:off x="594360" y="102875"/>
            <a:ext cx="10873740" cy="1680205"/>
          </a:xfrm>
        </p:spPr>
        <p:txBody>
          <a:bodyPr anchor="b">
            <a:normAutofit/>
          </a:bodyPr>
          <a:lstStyle/>
          <a:p>
            <a:r>
              <a:rPr lang="en-US" dirty="0"/>
              <a:t>Special events and Projects</a:t>
            </a:r>
          </a:p>
        </p:txBody>
      </p:sp>
      <p:sp>
        <p:nvSpPr>
          <p:cNvPr id="4" name="Title 1">
            <a:extLst>
              <a:ext uri="{FF2B5EF4-FFF2-40B4-BE49-F238E27FC236}">
                <a16:creationId xmlns:a16="http://schemas.microsoft.com/office/drawing/2014/main" id="{CA4B2B6B-CB7F-AB3B-CAA4-47151117D774}"/>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71070673-F285-1976-ABF5-18BFFBD9BBD1}"/>
              </a:ext>
            </a:extLst>
          </p:cNvPr>
          <p:cNvSpPr>
            <a:spLocks noGrp="1"/>
          </p:cNvSpPr>
          <p:nvPr>
            <p:ph sz="quarter" idx="13"/>
          </p:nvPr>
        </p:nvSpPr>
        <p:spPr/>
        <p:txBody>
          <a:bodyPr>
            <a:normAutofit/>
          </a:bodyPr>
          <a:lstStyle/>
          <a:p>
            <a:endParaRPr lang="en-US" dirty="0"/>
          </a:p>
          <a:p>
            <a:pPr marL="0" indent="0">
              <a:buNone/>
            </a:pPr>
            <a:endParaRPr lang="en-US" dirty="0"/>
          </a:p>
        </p:txBody>
      </p:sp>
    </p:spTree>
    <p:extLst>
      <p:ext uri="{BB962C8B-B14F-4D97-AF65-F5344CB8AC3E}">
        <p14:creationId xmlns:p14="http://schemas.microsoft.com/office/powerpoint/2010/main" val="63692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6766E2-13FA-73AF-8566-FAA7ACF3091E}"/>
            </a:ext>
          </a:extLst>
        </p:cNvPr>
        <p:cNvGrpSpPr/>
        <p:nvPr/>
      </p:nvGrpSpPr>
      <p:grpSpPr>
        <a:xfrm>
          <a:off x="0" y="0"/>
          <a:ext cx="0" cy="0"/>
          <a:chOff x="0" y="0"/>
          <a:chExt cx="0" cy="0"/>
        </a:xfrm>
      </p:grpSpPr>
      <p:sp>
        <p:nvSpPr>
          <p:cNvPr id="72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AEE41D1-87C7-2797-ACFF-85357948E75C}"/>
              </a:ext>
            </a:extLst>
          </p:cNvPr>
          <p:cNvSpPr>
            <a:spLocks noGrp="1"/>
          </p:cNvSpPr>
          <p:nvPr>
            <p:ph type="title"/>
          </p:nvPr>
        </p:nvSpPr>
        <p:spPr>
          <a:xfrm>
            <a:off x="1028700" y="1967266"/>
            <a:ext cx="2628900" cy="2547257"/>
          </a:xfrm>
          <a:noFill/>
        </p:spPr>
        <p:txBody>
          <a:bodyPr anchor="ctr">
            <a:normAutofit/>
          </a:bodyPr>
          <a:lstStyle/>
          <a:p>
            <a:pPr algn="ctr"/>
            <a:r>
              <a:rPr lang="en-US" sz="3600" dirty="0">
                <a:solidFill>
                  <a:srgbClr val="FFFFFF"/>
                </a:solidFill>
              </a:rPr>
              <a:t>PAMS Heritage Hair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AA8C757-9C00-C1C3-5DB7-592F73257B8D}"/>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8AA8C757-9C00-C1C3-5DB7-592F73257B8D}"/>
                  </a:ext>
                </a:extLst>
              </p:cNvPr>
              <p:cNvPicPr/>
              <p:nvPr/>
            </p:nvPicPr>
            <p:blipFill>
              <a:blip r:embed="rId4"/>
              <a:stretch>
                <a:fillRect/>
              </a:stretch>
            </p:blipFill>
            <p:spPr>
              <a:xfrm>
                <a:off x="5677865" y="1104785"/>
                <a:ext cx="108000" cy="216000"/>
              </a:xfrm>
              <a:prstGeom prst="rect">
                <a:avLst/>
              </a:prstGeom>
            </p:spPr>
          </p:pic>
        </mc:Fallback>
      </mc:AlternateContent>
      <p:pic>
        <p:nvPicPr>
          <p:cNvPr id="2052" name="Picture 4" descr="May be an image of elephant and text">
            <a:extLst>
              <a:ext uri="{FF2B5EF4-FFF2-40B4-BE49-F238E27FC236}">
                <a16:creationId xmlns:a16="http://schemas.microsoft.com/office/drawing/2014/main" id="{19164096-4F09-376E-CE67-DD353E33E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325"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4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5C8B98-9AD9-2DA9-F933-CF83B3F45D4B}"/>
            </a:ext>
          </a:extLst>
        </p:cNvPr>
        <p:cNvGrpSpPr/>
        <p:nvPr/>
      </p:nvGrpSpPr>
      <p:grpSpPr>
        <a:xfrm>
          <a:off x="0" y="0"/>
          <a:ext cx="0" cy="0"/>
          <a:chOff x="0" y="0"/>
          <a:chExt cx="0" cy="0"/>
        </a:xfrm>
      </p:grpSpPr>
      <p:sp>
        <p:nvSpPr>
          <p:cNvPr id="7235" name="Down Arrow 7">
            <a:extLst>
              <a:ext uri="{FF2B5EF4-FFF2-40B4-BE49-F238E27FC236}">
                <a16:creationId xmlns:a16="http://schemas.microsoft.com/office/drawing/2014/main" id="{5FD15013-E2D2-1F8F-707D-0669D3C1B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969623A-681D-D30B-9FAF-B512803F3598}"/>
              </a:ext>
            </a:extLst>
          </p:cNvPr>
          <p:cNvSpPr>
            <a:spLocks noGrp="1"/>
          </p:cNvSpPr>
          <p:nvPr>
            <p:ph type="title"/>
          </p:nvPr>
        </p:nvSpPr>
        <p:spPr>
          <a:xfrm>
            <a:off x="1028700" y="1967266"/>
            <a:ext cx="2628900" cy="2547257"/>
          </a:xfrm>
          <a:noFill/>
        </p:spPr>
        <p:txBody>
          <a:bodyPr anchor="ctr">
            <a:normAutofit/>
          </a:bodyPr>
          <a:lstStyle/>
          <a:p>
            <a:pPr algn="ctr"/>
            <a:r>
              <a:rPr lang="en-US" sz="3600" dirty="0">
                <a:solidFill>
                  <a:srgbClr val="FFFFFF"/>
                </a:solidFill>
              </a:rPr>
              <a:t>District Heritage Hair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85DE92D-B220-6124-F955-216E643970FD}"/>
                  </a:ext>
                </a:extLst>
              </p14:cNvPr>
              <p14:cNvContentPartPr/>
              <p14:nvPr/>
            </p14:nvContentPartPr>
            <p14:xfrm>
              <a:off x="5731865" y="1212785"/>
              <a:ext cx="360" cy="360"/>
            </p14:xfrm>
          </p:contentPart>
        </mc:Choice>
        <mc:Fallback>
          <p:pic>
            <p:nvPicPr>
              <p:cNvPr id="3" name="Ink 2">
                <a:extLst>
                  <a:ext uri="{FF2B5EF4-FFF2-40B4-BE49-F238E27FC236}">
                    <a16:creationId xmlns:a16="http://schemas.microsoft.com/office/drawing/2014/main" id="{185DE92D-B220-6124-F955-216E643970FD}"/>
                  </a:ext>
                </a:extLst>
              </p:cNvPr>
              <p:cNvPicPr/>
              <p:nvPr/>
            </p:nvPicPr>
            <p:blipFill>
              <a:blip r:embed="rId3"/>
              <a:stretch>
                <a:fillRect/>
              </a:stretch>
            </p:blipFill>
            <p:spPr>
              <a:xfrm>
                <a:off x="5677865" y="1104785"/>
                <a:ext cx="108000" cy="216000"/>
              </a:xfrm>
              <a:prstGeom prst="rect">
                <a:avLst/>
              </a:prstGeom>
            </p:spPr>
          </p:pic>
        </mc:Fallback>
      </mc:AlternateContent>
      <p:pic>
        <p:nvPicPr>
          <p:cNvPr id="2050" name="Picture 2" descr="May be an image of flute and text">
            <a:extLst>
              <a:ext uri="{FF2B5EF4-FFF2-40B4-BE49-F238E27FC236}">
                <a16:creationId xmlns:a16="http://schemas.microsoft.com/office/drawing/2014/main" id="{74BEAB0E-4829-3C14-B93B-F8C06DE3E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26670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8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C1AC21-FBF1-FCE6-3FF8-4FB8967979E8}"/>
            </a:ext>
          </a:extLst>
        </p:cNvPr>
        <p:cNvGrpSpPr/>
        <p:nvPr/>
      </p:nvGrpSpPr>
      <p:grpSpPr>
        <a:xfrm>
          <a:off x="0" y="0"/>
          <a:ext cx="0" cy="0"/>
          <a:chOff x="0" y="0"/>
          <a:chExt cx="0" cy="0"/>
        </a:xfrm>
      </p:grpSpPr>
      <p:sp>
        <p:nvSpPr>
          <p:cNvPr id="724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2A4C641-7078-927C-38A6-8DE35CC7CA1E}"/>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Let’s talk science</a:t>
            </a:r>
          </a:p>
        </p:txBody>
      </p:sp>
      <p:pic>
        <p:nvPicPr>
          <p:cNvPr id="4100" name="Picture 4" descr="No photo description available.">
            <a:extLst>
              <a:ext uri="{FF2B5EF4-FFF2-40B4-BE49-F238E27FC236}">
                <a16:creationId xmlns:a16="http://schemas.microsoft.com/office/drawing/2014/main" id="{D9C48DDB-6E40-2AB5-3E6D-E2289DB4D4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5860" y="643466"/>
            <a:ext cx="5280083" cy="55687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620D1AD-4728-3844-A287-25AB446B8F2A}"/>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2620D1AD-4728-3844-A287-25AB446B8F2A}"/>
                  </a:ext>
                </a:extLst>
              </p:cNvPr>
              <p:cNvPicPr/>
              <p:nvPr/>
            </p:nvPicPr>
            <p:blipFill>
              <a:blip r:embed="rId4"/>
              <a:stretch>
                <a:fillRect/>
              </a:stretch>
            </p:blipFill>
            <p:spPr>
              <a:xfrm>
                <a:off x="5677865" y="1104785"/>
                <a:ext cx="108000" cy="216000"/>
              </a:xfrm>
              <a:prstGeom prst="rect">
                <a:avLst/>
              </a:prstGeom>
            </p:spPr>
          </p:pic>
        </mc:Fallback>
      </mc:AlternateContent>
    </p:spTree>
    <p:extLst>
      <p:ext uri="{BB962C8B-B14F-4D97-AF65-F5344CB8AC3E}">
        <p14:creationId xmlns:p14="http://schemas.microsoft.com/office/powerpoint/2010/main" val="506476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937E6B-5EC2-182E-918B-85457114AB5F}"/>
            </a:ext>
          </a:extLst>
        </p:cNvPr>
        <p:cNvGrpSpPr/>
        <p:nvPr/>
      </p:nvGrpSpPr>
      <p:grpSpPr>
        <a:xfrm>
          <a:off x="0" y="0"/>
          <a:ext cx="0" cy="0"/>
          <a:chOff x="0" y="0"/>
          <a:chExt cx="0" cy="0"/>
        </a:xfrm>
      </p:grpSpPr>
      <p:sp>
        <p:nvSpPr>
          <p:cNvPr id="72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C394B38-C7C8-A506-239B-050027EFF226}"/>
              </a:ext>
            </a:extLst>
          </p:cNvPr>
          <p:cNvSpPr>
            <a:spLocks noGrp="1"/>
          </p:cNvSpPr>
          <p:nvPr>
            <p:ph type="title"/>
          </p:nvPr>
        </p:nvSpPr>
        <p:spPr>
          <a:xfrm>
            <a:off x="1028700" y="1967266"/>
            <a:ext cx="2628900" cy="2547257"/>
          </a:xfrm>
          <a:noFill/>
        </p:spPr>
        <p:txBody>
          <a:bodyPr anchor="ctr">
            <a:normAutofit/>
          </a:bodyPr>
          <a:lstStyle/>
          <a:p>
            <a:pPr algn="ctr"/>
            <a:r>
              <a:rPr lang="en-US" sz="3600" dirty="0">
                <a:solidFill>
                  <a:srgbClr val="FFFFFF"/>
                </a:solidFill>
              </a:rPr>
              <a:t>UNB Math Competition</a:t>
            </a:r>
            <a:br>
              <a:rPr lang="en-US" sz="3600" dirty="0">
                <a:solidFill>
                  <a:srgbClr val="FFFFFF"/>
                </a:solidFill>
              </a:rPr>
            </a:br>
            <a:r>
              <a:rPr lang="en-US" sz="3600" dirty="0">
                <a:solidFill>
                  <a:srgbClr val="FFFFFF"/>
                </a:solidFill>
              </a:rPr>
              <a:t>Grade 7 </a:t>
            </a:r>
          </a:p>
        </p:txBody>
      </p:sp>
      <p:pic>
        <p:nvPicPr>
          <p:cNvPr id="6" name="Picture 5">
            <a:extLst>
              <a:ext uri="{FF2B5EF4-FFF2-40B4-BE49-F238E27FC236}">
                <a16:creationId xmlns:a16="http://schemas.microsoft.com/office/drawing/2014/main" id="{D35671E8-EE3C-5EF9-4CBC-6BC1B5C3044F}"/>
              </a:ext>
            </a:extLst>
          </p:cNvPr>
          <p:cNvPicPr>
            <a:picLocks noChangeAspect="1"/>
          </p:cNvPicPr>
          <p:nvPr/>
        </p:nvPicPr>
        <p:blipFill>
          <a:blip r:embed="rId2"/>
          <a:stretch>
            <a:fillRect/>
          </a:stretch>
        </p:blipFill>
        <p:spPr>
          <a:xfrm>
            <a:off x="4777316" y="876597"/>
            <a:ext cx="6780700" cy="5102476"/>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DFB9CCE-0C45-101A-D93C-0B05F93D05A0}"/>
                  </a:ext>
                </a:extLst>
              </p14:cNvPr>
              <p14:cNvContentPartPr/>
              <p14:nvPr/>
            </p14:nvContentPartPr>
            <p14:xfrm>
              <a:off x="5731865" y="1212785"/>
              <a:ext cx="360" cy="360"/>
            </p14:xfrm>
          </p:contentPart>
        </mc:Choice>
        <mc:Fallback>
          <p:pic>
            <p:nvPicPr>
              <p:cNvPr id="3" name="Ink 2">
                <a:extLst>
                  <a:ext uri="{FF2B5EF4-FFF2-40B4-BE49-F238E27FC236}">
                    <a16:creationId xmlns:a16="http://schemas.microsoft.com/office/drawing/2014/main" id="{DDFB9CCE-0C45-101A-D93C-0B05F93D05A0}"/>
                  </a:ext>
                </a:extLst>
              </p:cNvPr>
              <p:cNvPicPr/>
              <p:nvPr/>
            </p:nvPicPr>
            <p:blipFill>
              <a:blip r:embed="rId4"/>
              <a:stretch>
                <a:fillRect/>
              </a:stretch>
            </p:blipFill>
            <p:spPr>
              <a:xfrm>
                <a:off x="5677865" y="1104785"/>
                <a:ext cx="108000" cy="216000"/>
              </a:xfrm>
              <a:prstGeom prst="rect">
                <a:avLst/>
              </a:prstGeom>
            </p:spPr>
          </p:pic>
        </mc:Fallback>
      </mc:AlternateContent>
      <p:sp>
        <p:nvSpPr>
          <p:cNvPr id="2" name="AutoShape 2" descr="Image preview">
            <a:extLst>
              <a:ext uri="{FF2B5EF4-FFF2-40B4-BE49-F238E27FC236}">
                <a16:creationId xmlns:a16="http://schemas.microsoft.com/office/drawing/2014/main" id="{E0189949-ED5C-9DFD-D380-629E8B30FF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36606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2D1B6C-AB2D-F684-73DF-69409DAA967B}"/>
            </a:ext>
          </a:extLst>
        </p:cNvPr>
        <p:cNvGrpSpPr/>
        <p:nvPr/>
      </p:nvGrpSpPr>
      <p:grpSpPr>
        <a:xfrm>
          <a:off x="0" y="0"/>
          <a:ext cx="0" cy="0"/>
          <a:chOff x="0" y="0"/>
          <a:chExt cx="0" cy="0"/>
        </a:xfrm>
      </p:grpSpPr>
      <p:sp>
        <p:nvSpPr>
          <p:cNvPr id="7230" name="Flowchart: Document 7229">
            <a:extLst>
              <a:ext uri="{FF2B5EF4-FFF2-40B4-BE49-F238E27FC236}">
                <a16:creationId xmlns:a16="http://schemas.microsoft.com/office/drawing/2014/main" id="{0C6E5C9D-5DE9-DAC2-7E4A-02C42FD62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D84546D-530A-8E63-5A0E-22C62B6AEB6B}"/>
              </a:ext>
            </a:extLst>
          </p:cNvPr>
          <p:cNvSpPr>
            <a:spLocks noGrp="1"/>
          </p:cNvSpPr>
          <p:nvPr>
            <p:ph type="title"/>
          </p:nvPr>
        </p:nvSpPr>
        <p:spPr>
          <a:xfrm>
            <a:off x="838200" y="171162"/>
            <a:ext cx="2840182" cy="2371148"/>
          </a:xfrm>
        </p:spPr>
        <p:txBody>
          <a:bodyPr>
            <a:normAutofit/>
          </a:bodyPr>
          <a:lstStyle/>
          <a:p>
            <a:r>
              <a:rPr lang="en-US" sz="3200" dirty="0">
                <a:solidFill>
                  <a:srgbClr val="FFFFFF"/>
                </a:solidFill>
              </a:rPr>
              <a:t>Horizon Leadership Conference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B913127-D40B-3FF5-C6F2-DC41268DE63F}"/>
                  </a:ext>
                </a:extLst>
              </p14:cNvPr>
              <p14:cNvContentPartPr/>
              <p14:nvPr/>
            </p14:nvContentPartPr>
            <p14:xfrm>
              <a:off x="5731865" y="1212785"/>
              <a:ext cx="360" cy="360"/>
            </p14:xfrm>
          </p:contentPart>
        </mc:Choice>
        <mc:Fallback>
          <p:pic>
            <p:nvPicPr>
              <p:cNvPr id="3" name="Ink 2">
                <a:extLst>
                  <a:ext uri="{FF2B5EF4-FFF2-40B4-BE49-F238E27FC236}">
                    <a16:creationId xmlns:a16="http://schemas.microsoft.com/office/drawing/2014/main" id="{BB913127-D40B-3FF5-C6F2-DC41268DE63F}"/>
                  </a:ext>
                </a:extLst>
              </p:cNvPr>
              <p:cNvPicPr/>
              <p:nvPr/>
            </p:nvPicPr>
            <p:blipFill>
              <a:blip r:embed="rId3"/>
              <a:stretch>
                <a:fillRect/>
              </a:stretch>
            </p:blipFill>
            <p:spPr>
              <a:xfrm>
                <a:off x="5677865" y="1104785"/>
                <a:ext cx="108000" cy="216000"/>
              </a:xfrm>
              <a:prstGeom prst="rect">
                <a:avLst/>
              </a:prstGeom>
            </p:spPr>
          </p:pic>
        </mc:Fallback>
      </mc:AlternateContent>
      <p:pic>
        <p:nvPicPr>
          <p:cNvPr id="3074" name="Picture 2" descr="May be an image of text">
            <a:extLst>
              <a:ext uri="{FF2B5EF4-FFF2-40B4-BE49-F238E27FC236}">
                <a16:creationId xmlns:a16="http://schemas.microsoft.com/office/drawing/2014/main" id="{51DD96DC-CF33-6C3E-C0FF-82E67DE4F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763" y="28575"/>
            <a:ext cx="4841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6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0409-08B5-D126-0FAE-DB4FA8C3B4F6}"/>
              </a:ext>
            </a:extLst>
          </p:cNvPr>
          <p:cNvSpPr>
            <a:spLocks noGrp="1"/>
          </p:cNvSpPr>
          <p:nvPr>
            <p:ph type="title"/>
          </p:nvPr>
        </p:nvSpPr>
        <p:spPr/>
        <p:txBody>
          <a:bodyPr/>
          <a:lstStyle/>
          <a:p>
            <a:r>
              <a:rPr lang="en-US" dirty="0"/>
              <a:t>Transitions  grade 5 – tentative </a:t>
            </a:r>
          </a:p>
        </p:txBody>
      </p:sp>
      <p:sp>
        <p:nvSpPr>
          <p:cNvPr id="3" name="TextBox 2">
            <a:extLst>
              <a:ext uri="{FF2B5EF4-FFF2-40B4-BE49-F238E27FC236}">
                <a16:creationId xmlns:a16="http://schemas.microsoft.com/office/drawing/2014/main" id="{3B60C587-2DB3-F66F-0C17-73E8A078D0BB}"/>
              </a:ext>
            </a:extLst>
          </p:cNvPr>
          <p:cNvSpPr txBox="1"/>
          <p:nvPr/>
        </p:nvSpPr>
        <p:spPr>
          <a:xfrm>
            <a:off x="629920" y="1859280"/>
            <a:ext cx="11043920" cy="5293757"/>
          </a:xfrm>
          <a:prstGeom prst="rect">
            <a:avLst/>
          </a:prstGeom>
          <a:noFill/>
        </p:spPr>
        <p:txBody>
          <a:bodyPr wrap="square" rtlCol="0">
            <a:spAutoFit/>
          </a:bodyPr>
          <a:lstStyle/>
          <a:p>
            <a:pPr fontAlgn="base">
              <a:lnSpc>
                <a:spcPts val="1564"/>
              </a:lnSpc>
              <a:spcAft>
                <a:spcPts val="800"/>
              </a:spcAft>
            </a:pPr>
            <a:r>
              <a:rPr lang="en-US" b="1" dirty="0">
                <a:solidFill>
                  <a:srgbClr val="000000"/>
                </a:solidFill>
                <a:highlight>
                  <a:srgbClr val="FFFF00"/>
                </a:highlight>
                <a:latin typeface="Aptos" panose="020B0004020202020204" pitchFamily="34" charset="0"/>
              </a:rPr>
              <a:t>Feb. 18</a:t>
            </a:r>
            <a:r>
              <a:rPr lang="en-US" b="1" baseline="30000" dirty="0">
                <a:solidFill>
                  <a:srgbClr val="000000"/>
                </a:solidFill>
                <a:highlight>
                  <a:srgbClr val="FFFF00"/>
                </a:highlight>
                <a:latin typeface="Aptos" panose="020B0004020202020204" pitchFamily="34" charset="0"/>
              </a:rPr>
              <a:t>th</a:t>
            </a:r>
            <a:r>
              <a:rPr lang="en-US" b="1" dirty="0">
                <a:solidFill>
                  <a:srgbClr val="000000"/>
                </a:solidFill>
                <a:highlight>
                  <a:srgbClr val="FFFF00"/>
                </a:highlight>
                <a:latin typeface="Aptos" panose="020B0004020202020204" pitchFamily="34" charset="0"/>
              </a:rPr>
              <a:t>  PBIS </a:t>
            </a:r>
            <a:r>
              <a:rPr lang="en-US" dirty="0">
                <a:solidFill>
                  <a:srgbClr val="000000"/>
                </a:solidFill>
                <a:highlight>
                  <a:srgbClr val="FFFF00"/>
                </a:highlight>
                <a:latin typeface="Aptos" panose="020B0004020202020204" pitchFamily="34" charset="0"/>
              </a:rPr>
              <a:t>Sliding Party/ Fire/ Hot Chocolate</a:t>
            </a:r>
          </a:p>
          <a:p>
            <a:pPr fontAlgn="base">
              <a:lnSpc>
                <a:spcPts val="1564"/>
              </a:lnSpc>
              <a:spcAft>
                <a:spcPts val="800"/>
              </a:spcAft>
            </a:pPr>
            <a:endParaRPr lang="en-US" b="1" dirty="0">
              <a:solidFill>
                <a:srgbClr val="000000"/>
              </a:solidFill>
              <a:highlight>
                <a:srgbClr val="FFFF00"/>
              </a:highlight>
              <a:latin typeface="Aptos" panose="020B0004020202020204" pitchFamily="34" charset="0"/>
            </a:endParaRPr>
          </a:p>
          <a:p>
            <a:pPr fontAlgn="base">
              <a:lnSpc>
                <a:spcPts val="1564"/>
              </a:lnSpc>
              <a:spcAft>
                <a:spcPts val="800"/>
              </a:spcAft>
            </a:pPr>
            <a:r>
              <a:rPr lang="en-US" b="1" dirty="0">
                <a:solidFill>
                  <a:srgbClr val="000000"/>
                </a:solidFill>
                <a:highlight>
                  <a:srgbClr val="FFFF00"/>
                </a:highlight>
                <a:latin typeface="Aptos" panose="020B0004020202020204" pitchFamily="34" charset="0"/>
              </a:rPr>
              <a:t>Feb 26 </a:t>
            </a:r>
            <a:r>
              <a:rPr lang="en-US" dirty="0">
                <a:solidFill>
                  <a:srgbClr val="000000"/>
                </a:solidFill>
                <a:highlight>
                  <a:srgbClr val="FFFF00"/>
                </a:highlight>
                <a:latin typeface="Aptos" panose="020B0004020202020204" pitchFamily="34" charset="0"/>
              </a:rPr>
              <a:t>Chocolate bar Bingo </a:t>
            </a:r>
          </a:p>
          <a:p>
            <a:pPr fontAlgn="base">
              <a:lnSpc>
                <a:spcPts val="1564"/>
              </a:lnSpc>
              <a:spcAft>
                <a:spcPts val="800"/>
              </a:spcAft>
            </a:pPr>
            <a:endParaRPr lang="en-US" dirty="0">
              <a:solidFill>
                <a:srgbClr val="000000"/>
              </a:solidFill>
              <a:highlight>
                <a:srgbClr val="FFFF00"/>
              </a:highlight>
              <a:latin typeface="Aptos" panose="020B0004020202020204" pitchFamily="34" charset="0"/>
            </a:endParaRPr>
          </a:p>
          <a:p>
            <a:pPr fontAlgn="base">
              <a:lnSpc>
                <a:spcPts val="1564"/>
              </a:lnSpc>
              <a:spcAft>
                <a:spcPts val="800"/>
              </a:spcAft>
            </a:pPr>
            <a:r>
              <a:rPr lang="en-US" dirty="0">
                <a:solidFill>
                  <a:srgbClr val="000000"/>
                </a:solidFill>
                <a:highlight>
                  <a:srgbClr val="FFFF00"/>
                </a:highlight>
                <a:latin typeface="Aptos" panose="020B0004020202020204" pitchFamily="34" charset="0"/>
              </a:rPr>
              <a:t> </a:t>
            </a:r>
            <a:r>
              <a:rPr lang="en-US" b="1" dirty="0">
                <a:solidFill>
                  <a:srgbClr val="000000"/>
                </a:solidFill>
                <a:highlight>
                  <a:srgbClr val="FFFF00"/>
                </a:highlight>
                <a:latin typeface="Aptos" panose="020B0004020202020204" pitchFamily="34" charset="0"/>
              </a:rPr>
              <a:t>Mar. 12  AES &amp; Mah-Sos</a:t>
            </a:r>
            <a:r>
              <a:rPr lang="en-US" dirty="0">
                <a:solidFill>
                  <a:srgbClr val="000000"/>
                </a:solidFill>
                <a:highlight>
                  <a:srgbClr val="FFFF00"/>
                </a:highlight>
                <a:latin typeface="Aptos" panose="020B0004020202020204" pitchFamily="34" charset="0"/>
              </a:rPr>
              <a:t>  visit for welcome activity</a:t>
            </a:r>
            <a:r>
              <a:rPr lang="en-US" dirty="0">
                <a:solidFill>
                  <a:srgbClr val="000000"/>
                </a:solidFill>
                <a:latin typeface="Aptos" panose="020B0004020202020204" pitchFamily="34" charset="0"/>
              </a:rPr>
              <a:t>.</a:t>
            </a:r>
          </a:p>
          <a:p>
            <a:pPr fontAlgn="base">
              <a:lnSpc>
                <a:spcPts val="1564"/>
              </a:lnSpc>
              <a:spcAft>
                <a:spcPts val="800"/>
              </a:spcAft>
            </a:pPr>
            <a:r>
              <a:rPr lang="en-US" dirty="0">
                <a:solidFill>
                  <a:srgbClr val="000000"/>
                </a:solidFill>
                <a:latin typeface="Aptos" panose="020B0004020202020204" pitchFamily="34" charset="0"/>
              </a:rPr>
              <a:t>   </a:t>
            </a: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highlight>
                  <a:srgbClr val="FFFF00"/>
                </a:highlight>
                <a:latin typeface="Aptos" panose="020B0004020202020204" pitchFamily="34" charset="0"/>
              </a:rPr>
              <a:t>Apr. 8</a:t>
            </a:r>
            <a:r>
              <a:rPr lang="en-US" b="1" baseline="30000" dirty="0">
                <a:solidFill>
                  <a:srgbClr val="000000"/>
                </a:solidFill>
                <a:highlight>
                  <a:srgbClr val="FFFF00"/>
                </a:highlight>
                <a:latin typeface="Aptos" panose="020B0004020202020204" pitchFamily="34" charset="0"/>
              </a:rPr>
              <a:t>th</a:t>
            </a:r>
            <a:r>
              <a:rPr lang="en-US" b="1" dirty="0">
                <a:solidFill>
                  <a:srgbClr val="000000"/>
                </a:solidFill>
                <a:highlight>
                  <a:srgbClr val="FFFF00"/>
                </a:highlight>
                <a:latin typeface="Aptos" panose="020B0004020202020204" pitchFamily="34" charset="0"/>
              </a:rPr>
              <a:t> </a:t>
            </a:r>
            <a:r>
              <a:rPr lang="en-US" dirty="0">
                <a:solidFill>
                  <a:srgbClr val="000000"/>
                </a:solidFill>
                <a:highlight>
                  <a:srgbClr val="FFFF00"/>
                </a:highlight>
                <a:latin typeface="Aptos" panose="020B0004020202020204" pitchFamily="34" charset="0"/>
              </a:rPr>
              <a:t>PAMS staff visits</a:t>
            </a:r>
            <a:r>
              <a:rPr lang="en-US" b="1" dirty="0">
                <a:solidFill>
                  <a:srgbClr val="000000"/>
                </a:solidFill>
                <a:highlight>
                  <a:srgbClr val="FFFF00"/>
                </a:highlight>
                <a:latin typeface="Aptos" panose="020B0004020202020204" pitchFamily="34" charset="0"/>
              </a:rPr>
              <a:t> Mah-Sos and AES for Q and A </a:t>
            </a:r>
            <a:endParaRPr lang="en-US" dirty="0">
              <a:solidFill>
                <a:srgbClr val="000000"/>
              </a:solidFill>
              <a:highlight>
                <a:srgbClr val="FFFF00"/>
              </a:highlight>
              <a:latin typeface="Aptos" panose="020B0004020202020204" pitchFamily="34" charset="0"/>
            </a:endParaRPr>
          </a:p>
          <a:p>
            <a:pPr fontAlgn="base">
              <a:lnSpc>
                <a:spcPts val="1564"/>
              </a:lnSpc>
              <a:spcAft>
                <a:spcPts val="800"/>
              </a:spcAft>
            </a:pPr>
            <a:r>
              <a:rPr lang="en-US" dirty="0">
                <a:solidFill>
                  <a:srgbClr val="000000"/>
                </a:solidFill>
                <a:latin typeface="Aptos" panose="020B0004020202020204" pitchFamily="34" charset="0"/>
              </a:rPr>
              <a:t>  </a:t>
            </a: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highlight>
                  <a:srgbClr val="FFFF00"/>
                </a:highlight>
                <a:latin typeface="Aptos" panose="020B0004020202020204" pitchFamily="34" charset="0"/>
              </a:rPr>
              <a:t>Apr. 30</a:t>
            </a:r>
            <a:r>
              <a:rPr lang="en-US" dirty="0">
                <a:solidFill>
                  <a:srgbClr val="000000"/>
                </a:solidFill>
                <a:highlight>
                  <a:srgbClr val="FFFF00"/>
                </a:highlight>
                <a:latin typeface="Aptos" panose="020B0004020202020204" pitchFamily="34" charset="0"/>
              </a:rPr>
              <a:t> </a:t>
            </a:r>
            <a:r>
              <a:rPr lang="en-US" b="1" dirty="0">
                <a:solidFill>
                  <a:srgbClr val="000000"/>
                </a:solidFill>
                <a:highlight>
                  <a:srgbClr val="FFFF00"/>
                </a:highlight>
                <a:latin typeface="Aptos" panose="020B0004020202020204" pitchFamily="34" charset="0"/>
              </a:rPr>
              <a:t>Mah-Sos</a:t>
            </a:r>
            <a:r>
              <a:rPr lang="en-US" dirty="0">
                <a:solidFill>
                  <a:srgbClr val="000000"/>
                </a:solidFill>
                <a:highlight>
                  <a:srgbClr val="FFFF00"/>
                </a:highlight>
                <a:latin typeface="Aptos" panose="020B0004020202020204" pitchFamily="34" charset="0"/>
              </a:rPr>
              <a:t>  and AES visit PAMS for assembly and lunch </a:t>
            </a:r>
          </a:p>
          <a:p>
            <a:pPr fontAlgn="base">
              <a:lnSpc>
                <a:spcPts val="1564"/>
              </a:lnSpc>
              <a:spcAft>
                <a:spcPts val="800"/>
              </a:spcAft>
            </a:pPr>
            <a:endParaRPr lang="en-US" dirty="0">
              <a:solidFill>
                <a:srgbClr val="000000"/>
              </a:solidFill>
              <a:highlight>
                <a:srgbClr val="FFFF00"/>
              </a:highlight>
              <a:latin typeface="Segoe UI" panose="020B0502040204020203" pitchFamily="34" charset="0"/>
            </a:endParaRPr>
          </a:p>
          <a:p>
            <a:pPr fontAlgn="base">
              <a:lnSpc>
                <a:spcPts val="1564"/>
              </a:lnSpc>
              <a:spcAft>
                <a:spcPts val="800"/>
              </a:spcAft>
            </a:pPr>
            <a:r>
              <a:rPr lang="en-US" b="1" dirty="0">
                <a:solidFill>
                  <a:srgbClr val="000000"/>
                </a:solidFill>
                <a:highlight>
                  <a:srgbClr val="FFFF00"/>
                </a:highlight>
                <a:latin typeface="Aptos" panose="020B0004020202020204" pitchFamily="34" charset="0"/>
              </a:rPr>
              <a:t>May 12  </a:t>
            </a:r>
            <a:r>
              <a:rPr lang="en-US" dirty="0">
                <a:solidFill>
                  <a:srgbClr val="000000"/>
                </a:solidFill>
                <a:highlight>
                  <a:srgbClr val="FFFF00"/>
                </a:highlight>
                <a:latin typeface="Aptos" panose="020B0004020202020204" pitchFamily="34" charset="0"/>
              </a:rPr>
              <a:t>  Gr 5 Students at PAMS for station activities and get to know you time</a:t>
            </a:r>
          </a:p>
          <a:p>
            <a:pPr fontAlgn="base">
              <a:lnSpc>
                <a:spcPts val="1564"/>
              </a:lnSpc>
              <a:spcAft>
                <a:spcPts val="800"/>
              </a:spcAft>
            </a:pPr>
            <a:endParaRPr lang="en-US" dirty="0">
              <a:solidFill>
                <a:srgbClr val="000000"/>
              </a:solidFill>
              <a:latin typeface="Aptos" panose="020B0004020202020204" pitchFamily="34" charset="0"/>
            </a:endParaRPr>
          </a:p>
          <a:p>
            <a:pPr fontAlgn="base">
              <a:lnSpc>
                <a:spcPts val="1564"/>
              </a:lnSpc>
              <a:spcAft>
                <a:spcPts val="800"/>
              </a:spcAft>
            </a:pPr>
            <a:r>
              <a:rPr lang="en-US" b="1" dirty="0">
                <a:solidFill>
                  <a:srgbClr val="000000"/>
                </a:solidFill>
                <a:latin typeface="Aptos" panose="020B0004020202020204" pitchFamily="34" charset="0"/>
              </a:rPr>
              <a:t>May 27  </a:t>
            </a:r>
            <a:r>
              <a:rPr lang="en-US" dirty="0">
                <a:solidFill>
                  <a:srgbClr val="000000"/>
                </a:solidFill>
                <a:latin typeface="Aptos" panose="020B0004020202020204" pitchFamily="34" charset="0"/>
              </a:rPr>
              <a:t>Mah-Sos join PAMS grade6 </a:t>
            </a:r>
          </a:p>
          <a:p>
            <a:pPr fontAlgn="base">
              <a:lnSpc>
                <a:spcPts val="1564"/>
              </a:lnSpc>
              <a:spcAft>
                <a:spcPts val="800"/>
              </a:spcAft>
            </a:pPr>
            <a:endParaRPr lang="en-US" dirty="0">
              <a:solidFill>
                <a:srgbClr val="000000"/>
              </a:solidFill>
              <a:latin typeface="Aptos" panose="020B0004020202020204" pitchFamily="34" charset="0"/>
            </a:endParaRPr>
          </a:p>
          <a:p>
            <a:pPr fontAlgn="base">
              <a:lnSpc>
                <a:spcPts val="1564"/>
              </a:lnSpc>
              <a:spcAft>
                <a:spcPts val="800"/>
              </a:spcAft>
            </a:pPr>
            <a:r>
              <a:rPr lang="en-US" b="1" dirty="0">
                <a:solidFill>
                  <a:srgbClr val="000000"/>
                </a:solidFill>
                <a:latin typeface="Aptos" panose="020B0004020202020204" pitchFamily="34" charset="0"/>
              </a:rPr>
              <a:t>June 9th </a:t>
            </a:r>
            <a:r>
              <a:rPr lang="en-US" dirty="0">
                <a:solidFill>
                  <a:srgbClr val="000000"/>
                </a:solidFill>
                <a:latin typeface="Aptos" panose="020B0004020202020204" pitchFamily="34" charset="0"/>
              </a:rPr>
              <a:t> - Parents open house</a:t>
            </a:r>
            <a:endParaRPr lang="en-US" dirty="0">
              <a:solidFill>
                <a:srgbClr val="000000"/>
              </a:solidFill>
              <a:latin typeface="Segoe UI" panose="020B0502040204020203" pitchFamily="34" charset="0"/>
            </a:endParaRPr>
          </a:p>
          <a:p>
            <a:pPr fontAlgn="base">
              <a:lnSpc>
                <a:spcPts val="1564"/>
              </a:lnSpc>
              <a:spcAft>
                <a:spcPts val="800"/>
              </a:spcAft>
            </a:pPr>
            <a:endParaRPr lang="en-US" dirty="0">
              <a:solidFill>
                <a:srgbClr val="000000"/>
              </a:solidFill>
              <a:latin typeface="Segoe UI" panose="020B0502040204020203" pitchFamily="34" charset="0"/>
            </a:endParaRPr>
          </a:p>
          <a:p>
            <a:endParaRPr lang="en-US" dirty="0"/>
          </a:p>
        </p:txBody>
      </p:sp>
    </p:spTree>
    <p:extLst>
      <p:ext uri="{BB962C8B-B14F-4D97-AF65-F5344CB8AC3E}">
        <p14:creationId xmlns:p14="http://schemas.microsoft.com/office/powerpoint/2010/main" val="4115827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AD9C2-70C2-CC88-CC9E-B9C8A3F55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EDD08-2848-FE4B-5781-7067CD47624D}"/>
              </a:ext>
            </a:extLst>
          </p:cNvPr>
          <p:cNvSpPr>
            <a:spLocks noGrp="1"/>
          </p:cNvSpPr>
          <p:nvPr>
            <p:ph type="title"/>
          </p:nvPr>
        </p:nvSpPr>
        <p:spPr>
          <a:xfrm>
            <a:off x="594360" y="102875"/>
            <a:ext cx="10873740" cy="1680205"/>
          </a:xfrm>
        </p:spPr>
        <p:txBody>
          <a:bodyPr anchor="b">
            <a:normAutofit/>
          </a:bodyPr>
          <a:lstStyle/>
          <a:p>
            <a:r>
              <a:rPr lang="en-US" dirty="0"/>
              <a:t>DEC report - </a:t>
            </a:r>
          </a:p>
        </p:txBody>
      </p:sp>
      <p:sp>
        <p:nvSpPr>
          <p:cNvPr id="4" name="Title 1">
            <a:extLst>
              <a:ext uri="{FF2B5EF4-FFF2-40B4-BE49-F238E27FC236}">
                <a16:creationId xmlns:a16="http://schemas.microsoft.com/office/drawing/2014/main" id="{D315A2BC-099B-8EFE-7EC8-2E8946A3A7F0}"/>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CF460958-7305-4DAD-C404-C90074BBC40F}"/>
              </a:ext>
            </a:extLst>
          </p:cNvPr>
          <p:cNvSpPr>
            <a:spLocks noGrp="1"/>
          </p:cNvSpPr>
          <p:nvPr>
            <p:ph sz="quarter" idx="13"/>
          </p:nvPr>
        </p:nvSpPr>
        <p:spPr/>
        <p:txBody>
          <a:bodyPr>
            <a:normAutofit/>
          </a:bodyPr>
          <a:lstStyle/>
          <a:p>
            <a:endParaRPr lang="en-US" dirty="0"/>
          </a:p>
          <a:p>
            <a:pPr marL="0" indent="0">
              <a:buNone/>
            </a:pPr>
            <a:endParaRPr lang="en-US" dirty="0"/>
          </a:p>
        </p:txBody>
      </p:sp>
    </p:spTree>
    <p:extLst>
      <p:ext uri="{BB962C8B-B14F-4D97-AF65-F5344CB8AC3E}">
        <p14:creationId xmlns:p14="http://schemas.microsoft.com/office/powerpoint/2010/main" val="4838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C2D7-87D2-726A-7097-055C4C3AA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79393-B9CE-EB38-786A-545F92EF8DE3}"/>
              </a:ext>
            </a:extLst>
          </p:cNvPr>
          <p:cNvSpPr>
            <a:spLocks noGrp="1"/>
          </p:cNvSpPr>
          <p:nvPr>
            <p:ph type="title"/>
          </p:nvPr>
        </p:nvSpPr>
        <p:spPr>
          <a:xfrm>
            <a:off x="594360" y="102875"/>
            <a:ext cx="10873740" cy="1680205"/>
          </a:xfrm>
        </p:spPr>
        <p:txBody>
          <a:bodyPr anchor="b">
            <a:normAutofit/>
          </a:bodyPr>
          <a:lstStyle/>
          <a:p>
            <a:r>
              <a:rPr lang="en-US" dirty="0"/>
              <a:t>Home and school - </a:t>
            </a:r>
          </a:p>
        </p:txBody>
      </p:sp>
      <p:sp>
        <p:nvSpPr>
          <p:cNvPr id="4" name="Title 1">
            <a:extLst>
              <a:ext uri="{FF2B5EF4-FFF2-40B4-BE49-F238E27FC236}">
                <a16:creationId xmlns:a16="http://schemas.microsoft.com/office/drawing/2014/main" id="{AC923CB3-F2F9-EC41-3B96-8687B4FCA14B}"/>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492FC01F-9D7E-76AD-B996-98F811D58420}"/>
              </a:ext>
            </a:extLst>
          </p:cNvPr>
          <p:cNvSpPr>
            <a:spLocks noGrp="1"/>
          </p:cNvSpPr>
          <p:nvPr>
            <p:ph sz="quarter" idx="13"/>
          </p:nvPr>
        </p:nvSpPr>
        <p:spPr/>
        <p:txBody>
          <a:bodyPr>
            <a:normAutofit/>
          </a:bodyPr>
          <a:lstStyle/>
          <a:p>
            <a:endParaRPr lang="en-US" dirty="0"/>
          </a:p>
          <a:p>
            <a:pPr marL="0" indent="0">
              <a:buNone/>
            </a:pPr>
            <a:endParaRPr lang="en-US" dirty="0"/>
          </a:p>
        </p:txBody>
      </p:sp>
    </p:spTree>
    <p:extLst>
      <p:ext uri="{BB962C8B-B14F-4D97-AF65-F5344CB8AC3E}">
        <p14:creationId xmlns:p14="http://schemas.microsoft.com/office/powerpoint/2010/main" val="225463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8" name="Freeform: Shape 27">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4" name="Freeform: Shape 33">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D3508E-E4E9-69DD-AF8A-C74A37E872F2}"/>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4000" kern="1200" dirty="0">
                <a:solidFill>
                  <a:schemeClr val="tx2"/>
                </a:solidFill>
                <a:latin typeface="+mj-lt"/>
                <a:ea typeface="+mj-ea"/>
                <a:cs typeface="+mj-cs"/>
              </a:rPr>
              <a:t>Approval of minutes from </a:t>
            </a:r>
            <a:r>
              <a:rPr lang="en-US" sz="4000" dirty="0">
                <a:solidFill>
                  <a:schemeClr val="tx2"/>
                </a:solidFill>
              </a:rPr>
              <a:t>Feb. 4</a:t>
            </a:r>
            <a:r>
              <a:rPr lang="en-US" sz="4000" kern="1200" dirty="0">
                <a:solidFill>
                  <a:schemeClr val="tx2"/>
                </a:solidFill>
                <a:latin typeface="+mj-lt"/>
                <a:ea typeface="+mj-ea"/>
                <a:cs typeface="+mj-cs"/>
              </a:rPr>
              <a:t>, 2026</a:t>
            </a:r>
            <a:br>
              <a:rPr lang="en-US" sz="4000" kern="1200" dirty="0">
                <a:solidFill>
                  <a:schemeClr val="tx2"/>
                </a:solidFill>
                <a:latin typeface="+mj-lt"/>
                <a:ea typeface="+mj-ea"/>
                <a:cs typeface="+mj-cs"/>
              </a:rPr>
            </a:br>
            <a:br>
              <a:rPr lang="en-US" sz="4000" dirty="0">
                <a:solidFill>
                  <a:schemeClr val="tx2"/>
                </a:solidFill>
              </a:rPr>
            </a:br>
            <a:endParaRPr lang="en-US" sz="4000" kern="1200" dirty="0">
              <a:solidFill>
                <a:schemeClr val="tx2"/>
              </a:solidFill>
              <a:latin typeface="+mj-lt"/>
              <a:ea typeface="+mj-ea"/>
              <a:cs typeface="+mj-cs"/>
            </a:endParaRPr>
          </a:p>
        </p:txBody>
      </p:sp>
    </p:spTree>
    <p:extLst>
      <p:ext uri="{BB962C8B-B14F-4D97-AF65-F5344CB8AC3E}">
        <p14:creationId xmlns:p14="http://schemas.microsoft.com/office/powerpoint/2010/main" val="409035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E3D4-97DB-5027-60BA-860BC90D8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CE330-0FB6-9B19-19CB-591B4D066713}"/>
              </a:ext>
            </a:extLst>
          </p:cNvPr>
          <p:cNvSpPr>
            <a:spLocks noGrp="1"/>
          </p:cNvSpPr>
          <p:nvPr>
            <p:ph type="title"/>
          </p:nvPr>
        </p:nvSpPr>
        <p:spPr>
          <a:xfrm>
            <a:off x="594360" y="102875"/>
            <a:ext cx="10873740" cy="1680205"/>
          </a:xfrm>
        </p:spPr>
        <p:txBody>
          <a:bodyPr anchor="b">
            <a:normAutofit/>
          </a:bodyPr>
          <a:lstStyle/>
          <a:p>
            <a:r>
              <a:rPr lang="en-US" dirty="0"/>
              <a:t>Provincial lunch program sharing information </a:t>
            </a:r>
            <a:br>
              <a:rPr lang="en-US" sz="4000" dirty="0"/>
            </a:br>
            <a:endParaRPr lang="en-US" dirty="0"/>
          </a:p>
        </p:txBody>
      </p:sp>
      <p:sp>
        <p:nvSpPr>
          <p:cNvPr id="4" name="Title 1">
            <a:extLst>
              <a:ext uri="{FF2B5EF4-FFF2-40B4-BE49-F238E27FC236}">
                <a16:creationId xmlns:a16="http://schemas.microsoft.com/office/drawing/2014/main" id="{13B78F86-7AB3-7755-B8A3-AEC0AE7D2BD2}"/>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A41CDD48-72A7-4EA2-B065-2C6472C8561B}"/>
              </a:ext>
            </a:extLst>
          </p:cNvPr>
          <p:cNvSpPr>
            <a:spLocks noGrp="1"/>
          </p:cNvSpPr>
          <p:nvPr>
            <p:ph sz="quarter" idx="13"/>
          </p:nvPr>
        </p:nvSpPr>
        <p:spPr/>
        <p:txBody>
          <a:bodyPr>
            <a:normAutofit/>
          </a:bodyPr>
          <a:lstStyle/>
          <a:p>
            <a:endParaRPr lang="en-US" dirty="0"/>
          </a:p>
          <a:p>
            <a:pPr marL="0" indent="0">
              <a:buNone/>
            </a:pPr>
            <a:endParaRPr lang="en-US" dirty="0"/>
          </a:p>
        </p:txBody>
      </p:sp>
      <p:sp>
        <p:nvSpPr>
          <p:cNvPr id="3" name="TextBox 2">
            <a:extLst>
              <a:ext uri="{FF2B5EF4-FFF2-40B4-BE49-F238E27FC236}">
                <a16:creationId xmlns:a16="http://schemas.microsoft.com/office/drawing/2014/main" id="{D80914CB-9D42-3D79-D1ED-8C4454A1BAEB}"/>
              </a:ext>
            </a:extLst>
          </p:cNvPr>
          <p:cNvSpPr txBox="1"/>
          <p:nvPr/>
        </p:nvSpPr>
        <p:spPr>
          <a:xfrm>
            <a:off x="3573624" y="1339616"/>
            <a:ext cx="7193902" cy="5632311"/>
          </a:xfrm>
          <a:prstGeom prst="rect">
            <a:avLst/>
          </a:prstGeom>
          <a:noFill/>
        </p:spPr>
        <p:txBody>
          <a:bodyPr wrap="square" rtlCol="0">
            <a:spAutoFit/>
          </a:bodyPr>
          <a:lstStyle/>
          <a:p>
            <a:r>
              <a:rPr lang="en-US" sz="3000" dirty="0">
                <a:solidFill>
                  <a:schemeClr val="bg1"/>
                </a:solidFill>
              </a:rPr>
              <a:t>Start date – September 2026 </a:t>
            </a:r>
          </a:p>
          <a:p>
            <a:endParaRPr lang="en-US" sz="3000" dirty="0">
              <a:solidFill>
                <a:schemeClr val="bg1"/>
              </a:solidFill>
            </a:endParaRPr>
          </a:p>
          <a:p>
            <a:r>
              <a:rPr lang="en-US" sz="3000" dirty="0">
                <a:solidFill>
                  <a:schemeClr val="bg1"/>
                </a:solidFill>
              </a:rPr>
              <a:t>options </a:t>
            </a:r>
          </a:p>
          <a:p>
            <a:r>
              <a:rPr lang="en-US" sz="3000" dirty="0">
                <a:solidFill>
                  <a:schemeClr val="bg1"/>
                </a:solidFill>
              </a:rPr>
              <a:t>	Subsidized price $4.00</a:t>
            </a:r>
          </a:p>
          <a:p>
            <a:r>
              <a:rPr lang="en-US" sz="3000" dirty="0">
                <a:solidFill>
                  <a:schemeClr val="bg1"/>
                </a:solidFill>
              </a:rPr>
              <a:t>	Fully subsidized </a:t>
            </a:r>
          </a:p>
          <a:p>
            <a:endParaRPr lang="en-US" sz="3000" dirty="0">
              <a:solidFill>
                <a:schemeClr val="bg1"/>
              </a:solidFill>
            </a:endParaRPr>
          </a:p>
          <a:p>
            <a:r>
              <a:rPr lang="en-US" sz="3000" dirty="0">
                <a:solidFill>
                  <a:schemeClr val="bg1"/>
                </a:solidFill>
              </a:rPr>
              <a:t>Chartwell’s will be our service provider</a:t>
            </a:r>
          </a:p>
          <a:p>
            <a:r>
              <a:rPr lang="en-US" sz="3000" dirty="0">
                <a:solidFill>
                  <a:schemeClr val="bg1"/>
                </a:solidFill>
              </a:rPr>
              <a:t>	Main meal </a:t>
            </a:r>
          </a:p>
          <a:p>
            <a:r>
              <a:rPr lang="en-US" sz="3000" dirty="0">
                <a:solidFill>
                  <a:schemeClr val="bg1"/>
                </a:solidFill>
              </a:rPr>
              <a:t>	Vegan option </a:t>
            </a:r>
          </a:p>
          <a:p>
            <a:endParaRPr lang="en-US" sz="3000" dirty="0">
              <a:solidFill>
                <a:schemeClr val="bg1"/>
              </a:solidFill>
            </a:endParaRPr>
          </a:p>
          <a:p>
            <a:r>
              <a:rPr lang="en-US" sz="3000" dirty="0">
                <a:solidFill>
                  <a:schemeClr val="bg1"/>
                </a:solidFill>
              </a:rPr>
              <a:t>On-line ordering process where parents indicate their desired option</a:t>
            </a:r>
          </a:p>
        </p:txBody>
      </p:sp>
    </p:spTree>
    <p:extLst>
      <p:ext uri="{BB962C8B-B14F-4D97-AF65-F5344CB8AC3E}">
        <p14:creationId xmlns:p14="http://schemas.microsoft.com/office/powerpoint/2010/main" val="2541073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73F2-08B1-CCA6-726E-FADC08476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9631F-1053-6A92-2F30-D309A6962730}"/>
              </a:ext>
            </a:extLst>
          </p:cNvPr>
          <p:cNvSpPr>
            <a:spLocks noGrp="1"/>
          </p:cNvSpPr>
          <p:nvPr>
            <p:ph type="title"/>
          </p:nvPr>
        </p:nvSpPr>
        <p:spPr>
          <a:xfrm>
            <a:off x="594360" y="102875"/>
            <a:ext cx="10873740" cy="1680205"/>
          </a:xfrm>
        </p:spPr>
        <p:txBody>
          <a:bodyPr anchor="b">
            <a:normAutofit/>
          </a:bodyPr>
          <a:lstStyle/>
          <a:p>
            <a:r>
              <a:rPr lang="en-US" dirty="0"/>
              <a:t>Breakfast program </a:t>
            </a:r>
            <a:br>
              <a:rPr lang="en-US" sz="4000" dirty="0"/>
            </a:br>
            <a:endParaRPr lang="en-US" dirty="0"/>
          </a:p>
        </p:txBody>
      </p:sp>
      <p:sp>
        <p:nvSpPr>
          <p:cNvPr id="4" name="Title 1">
            <a:extLst>
              <a:ext uri="{FF2B5EF4-FFF2-40B4-BE49-F238E27FC236}">
                <a16:creationId xmlns:a16="http://schemas.microsoft.com/office/drawing/2014/main" id="{36C9846C-8EAC-DBCD-AE46-E10D5DF349A3}"/>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88B37F42-CEBF-A99B-86DA-103BF2ED98A7}"/>
              </a:ext>
            </a:extLst>
          </p:cNvPr>
          <p:cNvSpPr>
            <a:spLocks noGrp="1"/>
          </p:cNvSpPr>
          <p:nvPr>
            <p:ph sz="quarter" idx="13"/>
          </p:nvPr>
        </p:nvSpPr>
        <p:spPr/>
        <p:txBody>
          <a:bodyPr>
            <a:normAutofit/>
          </a:bodyPr>
          <a:lstStyle/>
          <a:p>
            <a:endParaRPr lang="en-US" dirty="0"/>
          </a:p>
          <a:p>
            <a:pPr marL="0" indent="0">
              <a:buNone/>
            </a:pPr>
            <a:endParaRPr lang="en-US" dirty="0"/>
          </a:p>
        </p:txBody>
      </p:sp>
      <p:sp>
        <p:nvSpPr>
          <p:cNvPr id="3" name="TextBox 2">
            <a:extLst>
              <a:ext uri="{FF2B5EF4-FFF2-40B4-BE49-F238E27FC236}">
                <a16:creationId xmlns:a16="http://schemas.microsoft.com/office/drawing/2014/main" id="{0936EE06-D9DD-DA3E-818E-AB261EF886B2}"/>
              </a:ext>
            </a:extLst>
          </p:cNvPr>
          <p:cNvSpPr txBox="1"/>
          <p:nvPr/>
        </p:nvSpPr>
        <p:spPr>
          <a:xfrm>
            <a:off x="3006435" y="2519265"/>
            <a:ext cx="8675491" cy="2785378"/>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chemeClr val="bg1"/>
                </a:solidFill>
              </a:rPr>
              <a:t>Fully run by volunteers </a:t>
            </a:r>
          </a:p>
          <a:p>
            <a:pPr marL="457200" indent="-457200">
              <a:buFont typeface="Arial" panose="020B0604020202020204" pitchFamily="34" charset="0"/>
              <a:buChar char="•"/>
            </a:pPr>
            <a:r>
              <a:rPr lang="en-US" sz="3500" dirty="0">
                <a:solidFill>
                  <a:schemeClr val="bg1"/>
                </a:solidFill>
              </a:rPr>
              <a:t>Prepared in culinary tech. room </a:t>
            </a:r>
          </a:p>
          <a:p>
            <a:pPr marL="457200" indent="-457200">
              <a:buFont typeface="Arial" panose="020B0604020202020204" pitchFamily="34" charset="0"/>
              <a:buChar char="•"/>
            </a:pPr>
            <a:r>
              <a:rPr lang="en-US" sz="3500" dirty="0">
                <a:solidFill>
                  <a:schemeClr val="bg1"/>
                </a:solidFill>
              </a:rPr>
              <a:t>Hot breakfast 5 days a week </a:t>
            </a:r>
          </a:p>
          <a:p>
            <a:pPr marL="457200" indent="-457200">
              <a:buFont typeface="Arial" panose="020B0604020202020204" pitchFamily="34" charset="0"/>
              <a:buChar char="•"/>
            </a:pPr>
            <a:r>
              <a:rPr lang="en-US" sz="3500" dirty="0">
                <a:solidFill>
                  <a:schemeClr val="bg1"/>
                </a:solidFill>
              </a:rPr>
              <a:t>50+ students participate daily </a:t>
            </a:r>
          </a:p>
          <a:p>
            <a:pPr marL="457200" indent="-457200">
              <a:buFont typeface="Arial" panose="020B0604020202020204" pitchFamily="34" charset="0"/>
              <a:buChar char="•"/>
            </a:pPr>
            <a:r>
              <a:rPr lang="en-US" sz="3500" dirty="0">
                <a:solidFill>
                  <a:schemeClr val="bg1"/>
                </a:solidFill>
              </a:rPr>
              <a:t>Volunteers needed for Fall </a:t>
            </a:r>
          </a:p>
        </p:txBody>
      </p:sp>
    </p:spTree>
    <p:extLst>
      <p:ext uri="{BB962C8B-B14F-4D97-AF65-F5344CB8AC3E}">
        <p14:creationId xmlns:p14="http://schemas.microsoft.com/office/powerpoint/2010/main" val="253750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0207F9-173E-FFB5-2217-055140D23DCF}"/>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A8C37C-6E87-9917-F2A1-EBFA9DB5030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solidFill>
                  <a:srgbClr val="7030A0"/>
                </a:solidFill>
              </a:rPr>
              <a:t>PAMS – staffing update </a:t>
            </a:r>
          </a:p>
        </p:txBody>
      </p:sp>
      <p:graphicFrame>
        <p:nvGraphicFramePr>
          <p:cNvPr id="18" name="Text Placeholder 3">
            <a:extLst>
              <a:ext uri="{FF2B5EF4-FFF2-40B4-BE49-F238E27FC236}">
                <a16:creationId xmlns:a16="http://schemas.microsoft.com/office/drawing/2014/main" id="{92CDD707-8871-6653-328C-ACC4251E3E15}"/>
              </a:ext>
            </a:extLst>
          </p:cNvPr>
          <p:cNvGraphicFramePr/>
          <p:nvPr>
            <p:extLst>
              <p:ext uri="{D42A27DB-BD31-4B8C-83A1-F6EECF244321}">
                <p14:modId xmlns:p14="http://schemas.microsoft.com/office/powerpoint/2010/main" val="12519149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54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B6532-BC74-D1B5-3839-8BCF035DB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78DBE-1686-2682-560B-757C3F2FEB8E}"/>
              </a:ext>
            </a:extLst>
          </p:cNvPr>
          <p:cNvSpPr>
            <a:spLocks noGrp="1"/>
          </p:cNvSpPr>
          <p:nvPr>
            <p:ph type="title"/>
          </p:nvPr>
        </p:nvSpPr>
        <p:spPr/>
        <p:txBody>
          <a:bodyPr/>
          <a:lstStyle/>
          <a:p>
            <a:pPr algn="ctr"/>
            <a:r>
              <a:rPr lang="en-US" dirty="0"/>
              <a:t>Principal’s report – </a:t>
            </a:r>
            <a:r>
              <a:rPr lang="en-US" dirty="0">
                <a:highlight>
                  <a:srgbClr val="FFFF00"/>
                </a:highlight>
              </a:rPr>
              <a:t>189 students  no change</a:t>
            </a:r>
            <a:br>
              <a:rPr lang="en-US" dirty="0"/>
            </a:br>
            <a:r>
              <a:rPr lang="en-US" dirty="0"/>
              <a:t>PAMS student enrollment by program</a:t>
            </a:r>
          </a:p>
        </p:txBody>
      </p:sp>
      <p:pic>
        <p:nvPicPr>
          <p:cNvPr id="7" name="Picture 6">
            <a:extLst>
              <a:ext uri="{FF2B5EF4-FFF2-40B4-BE49-F238E27FC236}">
                <a16:creationId xmlns:a16="http://schemas.microsoft.com/office/drawing/2014/main" id="{E7C9BE22-7BA8-D353-CAB8-DB67DEB05258}"/>
              </a:ext>
            </a:extLst>
          </p:cNvPr>
          <p:cNvPicPr>
            <a:picLocks noChangeAspect="1"/>
          </p:cNvPicPr>
          <p:nvPr/>
        </p:nvPicPr>
        <p:blipFill>
          <a:blip r:embed="rId2"/>
          <a:stretch>
            <a:fillRect/>
          </a:stretch>
        </p:blipFill>
        <p:spPr>
          <a:xfrm>
            <a:off x="300631" y="2580954"/>
            <a:ext cx="3506910" cy="2102805"/>
          </a:xfrm>
          <a:prstGeom prst="rect">
            <a:avLst/>
          </a:prstGeom>
        </p:spPr>
      </p:pic>
      <p:sp>
        <p:nvSpPr>
          <p:cNvPr id="6" name="TextBox 5">
            <a:extLst>
              <a:ext uri="{FF2B5EF4-FFF2-40B4-BE49-F238E27FC236}">
                <a16:creationId xmlns:a16="http://schemas.microsoft.com/office/drawing/2014/main" id="{119E1C41-C11C-9E9B-83D3-AFCBAE4319BD}"/>
              </a:ext>
            </a:extLst>
          </p:cNvPr>
          <p:cNvSpPr txBox="1"/>
          <p:nvPr/>
        </p:nvSpPr>
        <p:spPr>
          <a:xfrm>
            <a:off x="936720" y="5373379"/>
            <a:ext cx="5093446" cy="2031325"/>
          </a:xfrm>
          <a:prstGeom prst="rect">
            <a:avLst/>
          </a:prstGeom>
          <a:noFill/>
        </p:spPr>
        <p:txBody>
          <a:bodyPr wrap="none" rtlCol="0">
            <a:spAutoFit/>
          </a:bodyPr>
          <a:lstStyle/>
          <a:p>
            <a:r>
              <a:rPr lang="en-US" dirty="0">
                <a:highlight>
                  <a:srgbClr val="FFFF00"/>
                </a:highlight>
              </a:rPr>
              <a:t> </a:t>
            </a:r>
            <a:r>
              <a:rPr lang="en-US" b="1" dirty="0">
                <a:highlight>
                  <a:srgbClr val="FFFF00"/>
                </a:highlight>
              </a:rPr>
              <a:t>Net change of zero</a:t>
            </a:r>
          </a:p>
          <a:p>
            <a:r>
              <a:rPr lang="en-US" dirty="0"/>
              <a:t>		</a:t>
            </a:r>
          </a:p>
          <a:p>
            <a:r>
              <a:rPr lang="en-US" dirty="0"/>
              <a:t>		Decrease of 1 student in grade 7</a:t>
            </a:r>
          </a:p>
          <a:p>
            <a:r>
              <a:rPr lang="en-US" dirty="0"/>
              <a:t>		Increase of 1 student in grade 6  </a:t>
            </a:r>
          </a:p>
          <a:p>
            <a:r>
              <a:rPr lang="en-US" dirty="0"/>
              <a:t>		 </a:t>
            </a:r>
          </a:p>
          <a:p>
            <a:r>
              <a:rPr lang="en-US" dirty="0"/>
              <a:t>		</a:t>
            </a:r>
          </a:p>
          <a:p>
            <a:r>
              <a:rPr lang="en-US" dirty="0"/>
              <a:t>	</a:t>
            </a:r>
          </a:p>
        </p:txBody>
      </p:sp>
      <p:pic>
        <p:nvPicPr>
          <p:cNvPr id="4" name="Picture 3">
            <a:extLst>
              <a:ext uri="{FF2B5EF4-FFF2-40B4-BE49-F238E27FC236}">
                <a16:creationId xmlns:a16="http://schemas.microsoft.com/office/drawing/2014/main" id="{462F3CB2-95A0-792C-5BF0-E487CFCFC993}"/>
              </a:ext>
            </a:extLst>
          </p:cNvPr>
          <p:cNvPicPr>
            <a:picLocks noChangeAspect="1"/>
          </p:cNvPicPr>
          <p:nvPr/>
        </p:nvPicPr>
        <p:blipFill>
          <a:blip r:embed="rId3"/>
          <a:stretch>
            <a:fillRect/>
          </a:stretch>
        </p:blipFill>
        <p:spPr>
          <a:xfrm>
            <a:off x="3807541" y="2466033"/>
            <a:ext cx="8270159" cy="3268345"/>
          </a:xfrm>
          <a:prstGeom prst="rect">
            <a:avLst/>
          </a:prstGeom>
        </p:spPr>
      </p:pic>
    </p:spTree>
    <p:extLst>
      <p:ext uri="{BB962C8B-B14F-4D97-AF65-F5344CB8AC3E}">
        <p14:creationId xmlns:p14="http://schemas.microsoft.com/office/powerpoint/2010/main" val="365694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B11E8-A6E5-13FF-D6A5-347E9920416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E4948-20E7-8574-7FFD-6526034E465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400" b="1" kern="1200" dirty="0">
                <a:solidFill>
                  <a:srgbClr val="FFFFFF"/>
                </a:solidFill>
                <a:latin typeface="+mj-lt"/>
                <a:ea typeface="+mj-ea"/>
                <a:cs typeface="+mj-cs"/>
              </a:rPr>
              <a:t>Long term recommendation</a:t>
            </a: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2.1  - </a:t>
            </a:r>
            <a:r>
              <a:rPr lang="en-US" sz="3600" dirty="0">
                <a:solidFill>
                  <a:schemeClr val="bg1"/>
                </a:solidFill>
              </a:rPr>
              <a:t>Revitalizing Middle Block Philosophy</a:t>
            </a:r>
            <a:endParaRPr lang="en-US" sz="3400" b="1" kern="1200" dirty="0">
              <a:solidFill>
                <a:schemeClr val="bg1"/>
              </a:solidFill>
              <a:latin typeface="+mj-lt"/>
              <a:ea typeface="+mj-ea"/>
              <a:cs typeface="+mj-cs"/>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A2A78D03-AF42-940F-4668-E69EB189CDB5}"/>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b="1" dirty="0"/>
              <a:t>Purpose: </a:t>
            </a:r>
          </a:p>
          <a:p>
            <a:pPr>
              <a:lnSpc>
                <a:spcPct val="90000"/>
              </a:lnSpc>
              <a:spcAft>
                <a:spcPts val="600"/>
              </a:spcAft>
            </a:pPr>
            <a:r>
              <a:rPr lang="en-US" sz="3200" dirty="0"/>
              <a:t>To provide schools with practical tools and resources that support early adolescents</a:t>
            </a:r>
          </a:p>
          <a:p>
            <a:pPr>
              <a:lnSpc>
                <a:spcPct val="90000"/>
              </a:lnSpc>
              <a:spcAft>
                <a:spcPts val="600"/>
              </a:spcAft>
            </a:pPr>
            <a:endParaRPr lang="en-US" sz="3200" dirty="0"/>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b="1" dirty="0"/>
              <a:t>PAMS Focus Areas:  </a:t>
            </a:r>
          </a:p>
          <a:p>
            <a:pPr lvl="1" indent="-228600">
              <a:lnSpc>
                <a:spcPct val="90000"/>
              </a:lnSpc>
              <a:spcAft>
                <a:spcPts val="600"/>
              </a:spcAft>
              <a:buFont typeface="Arial" panose="020B0604020202020204" pitchFamily="34" charset="0"/>
              <a:buChar char="•"/>
            </a:pPr>
            <a:r>
              <a:rPr lang="en-US" sz="3200" dirty="0">
                <a:highlight>
                  <a:srgbClr val="FFFF00"/>
                </a:highlight>
              </a:rPr>
              <a:t>Relationship – learner to learner </a:t>
            </a:r>
          </a:p>
          <a:p>
            <a:pPr lvl="2" indent="-228600">
              <a:lnSpc>
                <a:spcPct val="90000"/>
              </a:lnSpc>
              <a:spcAft>
                <a:spcPts val="600"/>
              </a:spcAft>
              <a:buFont typeface="Arial" panose="020B0604020202020204" pitchFamily="34" charset="0"/>
              <a:buChar char="•"/>
            </a:pPr>
            <a:endParaRPr lang="en-US" sz="2000" dirty="0"/>
          </a:p>
          <a:p>
            <a:pPr lvl="2" indent="-228600">
              <a:lnSpc>
                <a:spcPct val="90000"/>
              </a:lnSpc>
              <a:spcAft>
                <a:spcPts val="600"/>
              </a:spcAft>
              <a:buFont typeface="Arial" panose="020B0604020202020204" pitchFamily="34" charset="0"/>
              <a:buChar char="•"/>
            </a:pPr>
            <a:endParaRPr lang="en-US" sz="1400" dirty="0"/>
          </a:p>
          <a:p>
            <a:pPr lvl="2"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21746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D90181-16BE-B821-E17A-5AC1C6A814A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AE9663-B6D4-F219-5140-E55036FE8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4F5C4EB-C1B5-FDD8-A2E6-8EBBC22E0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9D9EE-8B7A-DC9E-D297-5C69CBE67EF3}"/>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400" b="1" kern="1200" dirty="0">
                <a:solidFill>
                  <a:srgbClr val="FFFFFF"/>
                </a:solidFill>
                <a:latin typeface="+mj-lt"/>
                <a:ea typeface="+mj-ea"/>
                <a:cs typeface="+mj-cs"/>
              </a:rPr>
              <a:t>Staffing 2026-27</a:t>
            </a:r>
            <a:endParaRPr lang="en-US" sz="3400" b="1" kern="1200" dirty="0">
              <a:solidFill>
                <a:schemeClr val="bg1"/>
              </a:solidFill>
              <a:latin typeface="+mj-lt"/>
              <a:ea typeface="+mj-ea"/>
              <a:cs typeface="+mj-cs"/>
            </a:endParaRPr>
          </a:p>
        </p:txBody>
      </p:sp>
      <p:sp>
        <p:nvSpPr>
          <p:cNvPr id="16" name="Arc 15">
            <a:extLst>
              <a:ext uri="{FF2B5EF4-FFF2-40B4-BE49-F238E27FC236}">
                <a16:creationId xmlns:a16="http://schemas.microsoft.com/office/drawing/2014/main" id="{56EE1054-66CE-0E4E-AD94-BBE14EBF1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4B4A31E5-2116-9A6B-2CEB-A85805DD76BA}"/>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lvl="2" indent="-228600">
              <a:lnSpc>
                <a:spcPct val="90000"/>
              </a:lnSpc>
              <a:spcAft>
                <a:spcPts val="600"/>
              </a:spcAft>
              <a:buFont typeface="Arial" panose="020B0604020202020204" pitchFamily="34" charset="0"/>
              <a:buChar char="•"/>
            </a:pPr>
            <a:r>
              <a:rPr lang="en-US" sz="3200" dirty="0"/>
              <a:t>15.0 FTE (Full Time Positions)</a:t>
            </a:r>
          </a:p>
          <a:p>
            <a:pPr lvl="2" indent="-228600">
              <a:lnSpc>
                <a:spcPct val="90000"/>
              </a:lnSpc>
              <a:spcAft>
                <a:spcPts val="600"/>
              </a:spcAft>
              <a:buFont typeface="Arial" panose="020B0604020202020204" pitchFamily="34" charset="0"/>
              <a:buChar char="•"/>
            </a:pPr>
            <a:r>
              <a:rPr lang="en-US" sz="3200" dirty="0"/>
              <a:t>1 AST (academic support worker)</a:t>
            </a:r>
          </a:p>
          <a:p>
            <a:pPr lvl="2" indent="-228600">
              <a:lnSpc>
                <a:spcPct val="90000"/>
              </a:lnSpc>
              <a:spcAft>
                <a:spcPts val="600"/>
              </a:spcAft>
              <a:buFont typeface="Arial" panose="020B0604020202020204" pitchFamily="34" charset="0"/>
              <a:buChar char="•"/>
            </a:pPr>
            <a:r>
              <a:rPr lang="en-US" sz="3200" dirty="0"/>
              <a:t>1.4 School resource teacher </a:t>
            </a:r>
          </a:p>
          <a:p>
            <a:pPr lvl="2" indent="-228600">
              <a:lnSpc>
                <a:spcPct val="90000"/>
              </a:lnSpc>
              <a:spcAft>
                <a:spcPts val="600"/>
              </a:spcAft>
              <a:buFont typeface="Arial" panose="020B0604020202020204" pitchFamily="34" charset="0"/>
              <a:buChar char="•"/>
            </a:pPr>
            <a:r>
              <a:rPr lang="en-US" sz="3200" dirty="0"/>
              <a:t>0.6 School Counsellor </a:t>
            </a:r>
          </a:p>
          <a:p>
            <a:pPr lvl="2" indent="-228600">
              <a:lnSpc>
                <a:spcPct val="90000"/>
              </a:lnSpc>
              <a:spcAft>
                <a:spcPts val="600"/>
              </a:spcAft>
              <a:buFont typeface="Arial" panose="020B0604020202020204" pitchFamily="34" charset="0"/>
              <a:buChar char="•"/>
            </a:pPr>
            <a:r>
              <a:rPr lang="en-US" sz="3200" dirty="0"/>
              <a:t>1.2 administration </a:t>
            </a:r>
          </a:p>
          <a:p>
            <a:pPr lvl="2" indent="-228600">
              <a:lnSpc>
                <a:spcPct val="90000"/>
              </a:lnSpc>
              <a:spcAft>
                <a:spcPts val="600"/>
              </a:spcAft>
              <a:buFont typeface="Arial" panose="020B0604020202020204" pitchFamily="34" charset="0"/>
              <a:buChar char="•"/>
            </a:pPr>
            <a:endParaRPr lang="en-US" sz="3200" dirty="0"/>
          </a:p>
          <a:p>
            <a:pPr lvl="2" indent="-228600">
              <a:lnSpc>
                <a:spcPct val="90000"/>
              </a:lnSpc>
              <a:spcAft>
                <a:spcPts val="600"/>
              </a:spcAft>
              <a:buFont typeface="Arial" panose="020B0604020202020204" pitchFamily="34" charset="0"/>
              <a:buChar char="•"/>
            </a:pPr>
            <a:r>
              <a:rPr lang="en-US" sz="3200" dirty="0">
                <a:highlight>
                  <a:srgbClr val="FFFF00"/>
                </a:highlight>
              </a:rPr>
              <a:t>Enrollment 173 students </a:t>
            </a:r>
          </a:p>
          <a:p>
            <a:pPr lvl="2" indent="-228600">
              <a:lnSpc>
                <a:spcPct val="90000"/>
              </a:lnSpc>
              <a:spcAft>
                <a:spcPts val="600"/>
              </a:spcAft>
              <a:buFont typeface="Arial" panose="020B0604020202020204" pitchFamily="34" charset="0"/>
              <a:buChar char="•"/>
            </a:pPr>
            <a:endParaRPr lang="en-US" sz="1400" dirty="0"/>
          </a:p>
          <a:p>
            <a:pPr lvl="2"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420554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D06FF-0088-92D6-F3C6-F27E565DC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15617-658C-C906-09F6-AD67964F1507}"/>
              </a:ext>
            </a:extLst>
          </p:cNvPr>
          <p:cNvSpPr>
            <a:spLocks noGrp="1"/>
          </p:cNvSpPr>
          <p:nvPr>
            <p:ph type="title"/>
          </p:nvPr>
        </p:nvSpPr>
        <p:spPr>
          <a:xfrm>
            <a:off x="594360" y="102875"/>
            <a:ext cx="2148840" cy="1680205"/>
          </a:xfrm>
        </p:spPr>
        <p:txBody>
          <a:bodyPr/>
          <a:lstStyle/>
          <a:p>
            <a:r>
              <a:rPr lang="en-US" dirty="0"/>
              <a:t>Update</a:t>
            </a:r>
          </a:p>
        </p:txBody>
      </p:sp>
      <p:sp>
        <p:nvSpPr>
          <p:cNvPr id="3" name="Content Placeholder 2">
            <a:extLst>
              <a:ext uri="{FF2B5EF4-FFF2-40B4-BE49-F238E27FC236}">
                <a16:creationId xmlns:a16="http://schemas.microsoft.com/office/drawing/2014/main" id="{4B5189CE-2194-D4E8-6533-5B1E28C2A1AF}"/>
              </a:ext>
            </a:extLst>
          </p:cNvPr>
          <p:cNvSpPr>
            <a:spLocks noGrp="1"/>
          </p:cNvSpPr>
          <p:nvPr>
            <p:ph sz="quarter" idx="13"/>
          </p:nvPr>
        </p:nvSpPr>
        <p:spPr>
          <a:xfrm>
            <a:off x="3532908" y="1238948"/>
            <a:ext cx="8215745" cy="5066936"/>
          </a:xfrm>
        </p:spPr>
        <p:txBody>
          <a:bodyPr>
            <a:normAutofit fontScale="55000" lnSpcReduction="20000"/>
          </a:bodyPr>
          <a:lstStyle/>
          <a:p>
            <a:r>
              <a:rPr lang="en-US" sz="10000" b="1" dirty="0"/>
              <a:t>Building Cooperation</a:t>
            </a:r>
          </a:p>
          <a:p>
            <a:pPr lvl="1"/>
            <a:r>
              <a:rPr lang="en-US" sz="7300" dirty="0"/>
              <a:t>Relaunch the 7 expectations </a:t>
            </a:r>
          </a:p>
          <a:p>
            <a:pPr lvl="1"/>
            <a:r>
              <a:rPr lang="en-US" sz="7300" dirty="0"/>
              <a:t>Teach and practice in classroom connection</a:t>
            </a:r>
          </a:p>
          <a:p>
            <a:pPr lvl="1"/>
            <a:r>
              <a:rPr lang="en-US" sz="7300" dirty="0"/>
              <a:t>Positive reinforcement </a:t>
            </a:r>
          </a:p>
          <a:p>
            <a:pPr lvl="1"/>
            <a:r>
              <a:rPr lang="en-US" sz="7300" dirty="0"/>
              <a:t>Build in incentives – BINGO</a:t>
            </a:r>
          </a:p>
          <a:p>
            <a:pPr lvl="1"/>
            <a:r>
              <a:rPr lang="en-US" sz="7300" dirty="0"/>
              <a:t> Focus on stay in assigned seat / raise your hand to speak</a:t>
            </a:r>
          </a:p>
        </p:txBody>
      </p:sp>
      <p:sp>
        <p:nvSpPr>
          <p:cNvPr id="4" name="Title 1">
            <a:extLst>
              <a:ext uri="{FF2B5EF4-FFF2-40B4-BE49-F238E27FC236}">
                <a16:creationId xmlns:a16="http://schemas.microsoft.com/office/drawing/2014/main" id="{02909800-FE8C-2CE0-141E-7D583C72A5F7}"/>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00" normalizeH="0" baseline="0" noProof="0" dirty="0">
                <a:ln>
                  <a:noFill/>
                </a:ln>
                <a:solidFill>
                  <a:srgbClr val="000000"/>
                </a:solidFill>
                <a:effectLst/>
                <a:uLnTx/>
                <a:uFillTx/>
                <a:latin typeface="Franklin Gothic Demi"/>
                <a:ea typeface="+mj-ea"/>
                <a:cs typeface="+mj-cs"/>
              </a:rPr>
              <a:t>April  </a:t>
            </a:r>
          </a:p>
        </p:txBody>
      </p:sp>
    </p:spTree>
    <p:extLst>
      <p:ext uri="{BB962C8B-B14F-4D97-AF65-F5344CB8AC3E}">
        <p14:creationId xmlns:p14="http://schemas.microsoft.com/office/powerpoint/2010/main" val="70125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0E4DDBC-3448-3C24-3B23-151E99DC7E5A}"/>
              </a:ext>
            </a:extLst>
          </p:cNvPr>
          <p:cNvSpPr>
            <a:spLocks noGrp="1"/>
          </p:cNvSpPr>
          <p:nvPr>
            <p:ph type="ctrTitle"/>
          </p:nvPr>
        </p:nvSpPr>
        <p:spPr>
          <a:xfrm>
            <a:off x="6299835" y="430529"/>
            <a:ext cx="5486400" cy="3291840"/>
          </a:xfrm>
        </p:spPr>
        <p:txBody>
          <a:bodyPr/>
          <a:lstStyle/>
          <a:p>
            <a:r>
              <a:rPr lang="en-US" dirty="0"/>
              <a:t>7 expectations</a:t>
            </a:r>
          </a:p>
        </p:txBody>
      </p:sp>
      <p:pic>
        <p:nvPicPr>
          <p:cNvPr id="5" name="Content Placeholder 4">
            <a:extLst>
              <a:ext uri="{FF2B5EF4-FFF2-40B4-BE49-F238E27FC236}">
                <a16:creationId xmlns:a16="http://schemas.microsoft.com/office/drawing/2014/main" id="{ED704D76-FEFF-1F2D-6EE9-650C35DEF4D9}"/>
              </a:ext>
            </a:extLst>
          </p:cNvPr>
          <p:cNvPicPr>
            <a:picLocks noGrp="1" noChangeAspect="1"/>
          </p:cNvPicPr>
          <p:nvPr>
            <p:ph type="pic" sz="quarter" idx="12"/>
          </p:nvPr>
        </p:nvPicPr>
        <p:blipFill>
          <a:blip r:embed="rId2"/>
          <a:stretch/>
        </p:blipFill>
        <p:spPr>
          <a:xfrm>
            <a:off x="91908" y="-11113"/>
            <a:ext cx="5607383" cy="6880226"/>
          </a:xfrm>
          <a:prstGeom prst="rect">
            <a:avLst/>
          </a:prstGeom>
          <a:noFill/>
        </p:spPr>
      </p:pic>
      <p:sp>
        <p:nvSpPr>
          <p:cNvPr id="12" name="Text Placeholder 3">
            <a:extLst>
              <a:ext uri="{FF2B5EF4-FFF2-40B4-BE49-F238E27FC236}">
                <a16:creationId xmlns:a16="http://schemas.microsoft.com/office/drawing/2014/main" id="{2B529EB5-3C9C-1CE8-5711-C036518CED1D}"/>
              </a:ext>
            </a:extLst>
          </p:cNvPr>
          <p:cNvSpPr>
            <a:spLocks noGrp="1"/>
          </p:cNvSpPr>
          <p:nvPr>
            <p:ph type="body" sz="quarter" idx="11"/>
          </p:nvPr>
        </p:nvSpPr>
        <p:spPr>
          <a:xfrm>
            <a:off x="6299835" y="4568602"/>
            <a:ext cx="5486400" cy="1645920"/>
          </a:xfrm>
        </p:spPr>
        <p:txBody>
          <a:bodyPr/>
          <a:lstStyle/>
          <a:p>
            <a:endParaRPr lang="en-US"/>
          </a:p>
        </p:txBody>
      </p:sp>
    </p:spTree>
    <p:extLst>
      <p:ext uri="{BB962C8B-B14F-4D97-AF65-F5344CB8AC3E}">
        <p14:creationId xmlns:p14="http://schemas.microsoft.com/office/powerpoint/2010/main" val="1828519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ppt/theme/themeOverride2.xml><?xml version="1.0" encoding="utf-8"?>
<a:themeOverride xmlns:a="http://schemas.openxmlformats.org/drawingml/2006/main">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F4E372C51B7D46969DFAAB0EA19C02" ma:contentTypeVersion="19" ma:contentTypeDescription="Create a new document." ma:contentTypeScope="" ma:versionID="99b335e0331f8e342f5ce4001322a3b4">
  <xsd:schema xmlns:xsd="http://www.w3.org/2001/XMLSchema" xmlns:xs="http://www.w3.org/2001/XMLSchema" xmlns:p="http://schemas.microsoft.com/office/2006/metadata/properties" xmlns:ns2="e1d874ff-dcc7-473f-ad88-fe20d5afc839" xmlns:ns3="6e5c9b7c-77f8-4edb-92e9-3c898cdfa006" targetNamespace="http://schemas.microsoft.com/office/2006/metadata/properties" ma:root="true" ma:fieldsID="e86ccf80b43cb1dcc0272a5b650e421b" ns2:_="" ns3:_="">
    <xsd:import namespace="e1d874ff-dcc7-473f-ad88-fe20d5afc839"/>
    <xsd:import namespace="6e5c9b7c-77f8-4edb-92e9-3c898cdfa0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874ff-dcc7-473f-ad88-fe20d5afc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5c9b7c-77f8-4edb-92e9-3c898cdfa0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48445b-4ea1-450a-81d7-637fe8ff1005}" ma:internalName="TaxCatchAll" ma:showField="CatchAllData" ma:web="6e5c9b7c-77f8-4edb-92e9-3c898cdfa0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5c9b7c-77f8-4edb-92e9-3c898cdfa006" xsi:nil="true"/>
    <lcf76f155ced4ddcb4097134ff3c332f xmlns="e1d874ff-dcc7-473f-ad88-fe20d5afc8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ACE417-1BBF-4DB0-B76D-80373F8DD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874ff-dcc7-473f-ad88-fe20d5afc839"/>
    <ds:schemaRef ds:uri="6e5c9b7c-77f8-4edb-92e9-3c898cdfa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4662EC-EE02-4481-B58E-D64D1872E3F7}">
  <ds:schemaRefs>
    <ds:schemaRef ds:uri="http://schemas.microsoft.com/sharepoint/v3/contenttype/forms"/>
  </ds:schemaRefs>
</ds:datastoreItem>
</file>

<file path=customXml/itemProps3.xml><?xml version="1.0" encoding="utf-8"?>
<ds:datastoreItem xmlns:ds="http://schemas.openxmlformats.org/officeDocument/2006/customXml" ds:itemID="{1D99DE01-9EB7-4EA8-BF8D-251200234E38}">
  <ds:schemaRefs>
    <ds:schemaRef ds:uri="http://schemas.microsoft.com/office/2006/documentManagement/types"/>
    <ds:schemaRef ds:uri="http://purl.org/dc/elements/1.1/"/>
    <ds:schemaRef ds:uri="6e5c9b7c-77f8-4edb-92e9-3c898cdfa006"/>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e1d874ff-dcc7-473f-ad88-fe20d5afc83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41590</TotalTime>
  <Words>701</Words>
  <Application>Microsoft Office PowerPoint</Application>
  <PresentationFormat>Widescreen</PresentationFormat>
  <Paragraphs>149</Paragraphs>
  <Slides>31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Aptos</vt:lpstr>
      <vt:lpstr>Arial</vt:lpstr>
      <vt:lpstr>Calibri</vt:lpstr>
      <vt:lpstr>Calibri Light</vt:lpstr>
      <vt:lpstr>Franklin Gothic Book</vt:lpstr>
      <vt:lpstr>Franklin Gothic Demi</vt:lpstr>
      <vt:lpstr>Segoe UI</vt:lpstr>
      <vt:lpstr>Times New Roman</vt:lpstr>
      <vt:lpstr>Office Theme</vt:lpstr>
      <vt:lpstr>Custom</vt:lpstr>
      <vt:lpstr>Spring PSSC meeting #5    May 14, 2026                   </vt:lpstr>
      <vt:lpstr>PowerPoint Presentation</vt:lpstr>
      <vt:lpstr>Approval of minutes from Feb. 4, 2026  </vt:lpstr>
      <vt:lpstr>PAMS – staffing update </vt:lpstr>
      <vt:lpstr>Principal’s report – 189 students  no change PAMS student enrollment by program</vt:lpstr>
      <vt:lpstr>Long term recommendation 2.1  - Revitalizing Middle Block Philosophy</vt:lpstr>
      <vt:lpstr>Staffing 2026-27</vt:lpstr>
      <vt:lpstr>Update</vt:lpstr>
      <vt:lpstr>7 expectations</vt:lpstr>
      <vt:lpstr>Common language </vt:lpstr>
      <vt:lpstr>PowerPoint Presentation</vt:lpstr>
      <vt:lpstr>Update</vt:lpstr>
      <vt:lpstr>PowerPoint Presentation</vt:lpstr>
      <vt:lpstr>Update</vt:lpstr>
      <vt:lpstr>School Improvement Goal </vt:lpstr>
      <vt:lpstr>Progress monitoring </vt:lpstr>
      <vt:lpstr>Progress monitoring – 2025 Student survey  </vt:lpstr>
      <vt:lpstr>Progress monitoring – Grade 6  </vt:lpstr>
      <vt:lpstr>Progress monitoring – Grade 7  </vt:lpstr>
      <vt:lpstr>Progress monitoring – Grade 8  </vt:lpstr>
      <vt:lpstr>Special events and Projects</vt:lpstr>
      <vt:lpstr>PAMS Heritage Hair </vt:lpstr>
      <vt:lpstr>District Heritage Hair </vt:lpstr>
      <vt:lpstr>Let’s talk science</vt:lpstr>
      <vt:lpstr>UNB Math Competition Grade 7 </vt:lpstr>
      <vt:lpstr>Horizon Leadership Conference </vt:lpstr>
      <vt:lpstr>Transitions  grade 5 – tentative </vt:lpstr>
      <vt:lpstr>DEC report - </vt:lpstr>
      <vt:lpstr>Home and school - </vt:lpstr>
      <vt:lpstr>Provincial lunch program sharing information  </vt:lpstr>
      <vt:lpstr>Breakfast program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Dionne, Claudine (ASD-W)</dc:creator>
  <cp:lastModifiedBy>Grant, Claudine (ASD-W)</cp:lastModifiedBy>
  <cp:revision>26</cp:revision>
  <cp:lastPrinted>2026-03-18T21:11:32Z</cp:lastPrinted>
  <dcterms:created xsi:type="dcterms:W3CDTF">2020-10-14T20:30:01Z</dcterms:created>
  <dcterms:modified xsi:type="dcterms:W3CDTF">2026-05-14T21:04:00Z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0x01010053F4E372C51B7D46969DFAAB0EA19C02</vt:lpwstr>
  </property>
  <property fmtid="{D5CDD505-2E9C-101B-9397-08002B2CF9AE}" pid="3" name="MediaServiceImageTags">
    <vt:lpwstr/>
  </property>
</Properties>
</file>