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6" r:id="rId4"/>
    <p:sldMasterId id="2147483871" r:id="rId5"/>
  </p:sldMasterIdLst>
  <p:notesMasterIdLst>
    <p:notesMasterId r:id="rId39"/>
  </p:notesMasterIdLst>
  <p:sldIdLst>
    <p:sldId id="303" r:id="rId6"/>
    <p:sldId id="298" r:id="rId7"/>
    <p:sldId id="382" r:id="rId8"/>
    <p:sldId id="383" r:id="rId9"/>
    <p:sldId id="323" r:id="rId10"/>
    <p:sldId id="401" r:id="rId11"/>
    <p:sldId id="393" r:id="rId12"/>
    <p:sldId id="399" r:id="rId13"/>
    <p:sldId id="431" r:id="rId14"/>
    <p:sldId id="413" r:id="rId15"/>
    <p:sldId id="424" r:id="rId16"/>
    <p:sldId id="415" r:id="rId17"/>
    <p:sldId id="425" r:id="rId18"/>
    <p:sldId id="430" r:id="rId19"/>
    <p:sldId id="417" r:id="rId20"/>
    <p:sldId id="385" r:id="rId21"/>
    <p:sldId id="432" r:id="rId22"/>
    <p:sldId id="433" r:id="rId23"/>
    <p:sldId id="351" r:id="rId24"/>
    <p:sldId id="446" r:id="rId25"/>
    <p:sldId id="435" r:id="rId26"/>
    <p:sldId id="447" r:id="rId27"/>
    <p:sldId id="436" r:id="rId28"/>
    <p:sldId id="439" r:id="rId29"/>
    <p:sldId id="441" r:id="rId30"/>
    <p:sldId id="444" r:id="rId31"/>
    <p:sldId id="363" r:id="rId32"/>
    <p:sldId id="440" r:id="rId33"/>
    <p:sldId id="442" r:id="rId34"/>
    <p:sldId id="443" r:id="rId35"/>
    <p:sldId id="438" r:id="rId36"/>
    <p:sldId id="365" r:id="rId37"/>
    <p:sldId id="445"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356" autoAdjust="0"/>
  </p:normalViewPr>
  <p:slideViewPr>
    <p:cSldViewPr snapToGrid="0">
      <p:cViewPr varScale="1">
        <p:scale>
          <a:sx n="82" d="100"/>
          <a:sy n="82" d="100"/>
        </p:scale>
        <p:origin x="672" y="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888"/>
    </p:cViewPr>
  </p:sorterViewPr>
  <p:notesViewPr>
    <p:cSldViewPr snapToGrid="0">
      <p:cViewPr varScale="1">
        <p:scale>
          <a:sx n="59" d="100"/>
          <a:sy n="59" d="100"/>
        </p:scale>
        <p:origin x="279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nt, Claudine (ASD-W)" userId="f8720b59-2556-4e86-a371-a959742e55fc" providerId="ADAL" clId="{F7013D70-560D-4660-8553-03A161060F08}"/>
    <pc:docChg chg="custSel modSld">
      <pc:chgData name="Grant, Claudine (ASD-W)" userId="f8720b59-2556-4e86-a371-a959742e55fc" providerId="ADAL" clId="{F7013D70-560D-4660-8553-03A161060F08}" dt="2026-02-12T16:40:15.031" v="81" actId="6549"/>
      <pc:docMkLst>
        <pc:docMk/>
      </pc:docMkLst>
      <pc:sldChg chg="modSp mod">
        <pc:chgData name="Grant, Claudine (ASD-W)" userId="f8720b59-2556-4e86-a371-a959742e55fc" providerId="ADAL" clId="{F7013D70-560D-4660-8553-03A161060F08}" dt="2026-02-12T16:40:15.031" v="81" actId="6549"/>
        <pc:sldMkLst>
          <pc:docMk/>
          <pc:sldMk cId="4127965543" sldId="303"/>
        </pc:sldMkLst>
        <pc:spChg chg="mod">
          <ac:chgData name="Grant, Claudine (ASD-W)" userId="f8720b59-2556-4e86-a371-a959742e55fc" providerId="ADAL" clId="{F7013D70-560D-4660-8553-03A161060F08}" dt="2026-02-12T16:40:08.633" v="80" actId="20577"/>
          <ac:spMkLst>
            <pc:docMk/>
            <pc:sldMk cId="4127965543" sldId="303"/>
            <ac:spMk id="2" creationId="{00000000-0000-0000-0000-000000000000}"/>
          </ac:spMkLst>
        </pc:spChg>
        <pc:spChg chg="mod">
          <ac:chgData name="Grant, Claudine (ASD-W)" userId="f8720b59-2556-4e86-a371-a959742e55fc" providerId="ADAL" clId="{F7013D70-560D-4660-8553-03A161060F08}" dt="2026-02-12T16:40:15.031" v="81" actId="6549"/>
          <ac:spMkLst>
            <pc:docMk/>
            <pc:sldMk cId="4127965543" sldId="303"/>
            <ac:spMk id="7" creationId="{E68C8718-15A0-4B51-8DE9-DFD10C5FBAEF}"/>
          </ac:spMkLst>
        </pc:spChg>
      </pc:sldChg>
      <pc:sldChg chg="modSp mod">
        <pc:chgData name="Grant, Claudine (ASD-W)" userId="f8720b59-2556-4e86-a371-a959742e55fc" providerId="ADAL" clId="{F7013D70-560D-4660-8553-03A161060F08}" dt="2026-02-05T14:34:19.282" v="56" actId="20577"/>
        <pc:sldMkLst>
          <pc:docMk/>
          <pc:sldMk cId="839591896" sldId="351"/>
        </pc:sldMkLst>
        <pc:spChg chg="mod">
          <ac:chgData name="Grant, Claudine (ASD-W)" userId="f8720b59-2556-4e86-a371-a959742e55fc" providerId="ADAL" clId="{F7013D70-560D-4660-8553-03A161060F08}" dt="2026-02-05T14:34:19.282" v="56" actId="20577"/>
          <ac:spMkLst>
            <pc:docMk/>
            <pc:sldMk cId="839591896" sldId="351"/>
            <ac:spMk id="4" creationId="{F5362B23-E309-4C23-BBC5-5CB68DB96BF8}"/>
          </ac:spMkLst>
        </pc:spChg>
      </pc:sldChg>
      <pc:sldChg chg="modSp mod">
        <pc:chgData name="Grant, Claudine (ASD-W)" userId="f8720b59-2556-4e86-a371-a959742e55fc" providerId="ADAL" clId="{F7013D70-560D-4660-8553-03A161060F08}" dt="2026-02-05T14:33:15.729" v="23" actId="20577"/>
        <pc:sldMkLst>
          <pc:docMk/>
          <pc:sldMk cId="2989231187" sldId="433"/>
        </pc:sldMkLst>
        <pc:spChg chg="mod">
          <ac:chgData name="Grant, Claudine (ASD-W)" userId="f8720b59-2556-4e86-a371-a959742e55fc" providerId="ADAL" clId="{F7013D70-560D-4660-8553-03A161060F08}" dt="2026-02-05T14:33:15.729" v="23" actId="20577"/>
          <ac:spMkLst>
            <pc:docMk/>
            <pc:sldMk cId="2989231187" sldId="433"/>
            <ac:spMk id="3" creationId="{0D17B053-AD3A-D05B-7BB2-7116DC93A3E0}"/>
          </ac:spMkLst>
        </pc:spChg>
      </pc:sldChg>
      <pc:sldChg chg="addSp delSp modSp mod">
        <pc:chgData name="Grant, Claudine (ASD-W)" userId="f8720b59-2556-4e86-a371-a959742e55fc" providerId="ADAL" clId="{F7013D70-560D-4660-8553-03A161060F08}" dt="2026-02-05T09:29:41.675" v="8" actId="1076"/>
        <pc:sldMkLst>
          <pc:docMk/>
          <pc:sldMk cId="561620587" sldId="435"/>
        </pc:sldMkLst>
        <pc:picChg chg="add mod">
          <ac:chgData name="Grant, Claudine (ASD-W)" userId="f8720b59-2556-4e86-a371-a959742e55fc" providerId="ADAL" clId="{F7013D70-560D-4660-8553-03A161060F08}" dt="2026-02-05T09:29:41.675" v="8" actId="1076"/>
          <ac:picMkLst>
            <pc:docMk/>
            <pc:sldMk cId="561620587" sldId="435"/>
            <ac:picMk id="12" creationId="{136446A6-FDB6-43B2-35BE-6C67FA8FFCB0}"/>
          </ac:picMkLst>
        </pc:picChg>
      </pc:sldChg>
      <pc:sldChg chg="modSp mod">
        <pc:chgData name="Grant, Claudine (ASD-W)" userId="f8720b59-2556-4e86-a371-a959742e55fc" providerId="ADAL" clId="{F7013D70-560D-4660-8553-03A161060F08}" dt="2026-02-12T16:39:25.132" v="67" actId="5793"/>
        <pc:sldMkLst>
          <pc:docMk/>
          <pc:sldMk cId="4115827353" sldId="445"/>
        </pc:sldMkLst>
        <pc:spChg chg="mod">
          <ac:chgData name="Grant, Claudine (ASD-W)" userId="f8720b59-2556-4e86-a371-a959742e55fc" providerId="ADAL" clId="{F7013D70-560D-4660-8553-03A161060F08}" dt="2026-02-12T16:39:25.132" v="67" actId="5793"/>
          <ac:spMkLst>
            <pc:docMk/>
            <pc:sldMk cId="4115827353" sldId="445"/>
            <ac:spMk id="3" creationId="{3B60C587-2DB3-F66F-0C17-73E8A078D0BB}"/>
          </ac:spMkLst>
        </pc:spChg>
      </pc:sldChg>
      <pc:sldChg chg="addSp delSp modSp mod">
        <pc:chgData name="Grant, Claudine (ASD-W)" userId="f8720b59-2556-4e86-a371-a959742e55fc" providerId="ADAL" clId="{F7013D70-560D-4660-8553-03A161060F08}" dt="2026-02-05T09:29:11.851" v="3" actId="1076"/>
        <pc:sldMkLst>
          <pc:docMk/>
          <pc:sldMk cId="2370780965" sldId="446"/>
        </pc:sldMkLst>
        <pc:picChg chg="add mod">
          <ac:chgData name="Grant, Claudine (ASD-W)" userId="f8720b59-2556-4e86-a371-a959742e55fc" providerId="ADAL" clId="{F7013D70-560D-4660-8553-03A161060F08}" dt="2026-02-05T09:29:11.851" v="3" actId="1076"/>
          <ac:picMkLst>
            <pc:docMk/>
            <pc:sldMk cId="2370780965" sldId="446"/>
            <ac:picMk id="7" creationId="{ED8DE60E-7B14-A7BA-83BC-E5D478D6474C}"/>
          </ac:picMkLst>
        </pc:picChg>
      </pc:sldChg>
      <pc:sldChg chg="addSp delSp modSp mod">
        <pc:chgData name="Grant, Claudine (ASD-W)" userId="f8720b59-2556-4e86-a371-a959742e55fc" providerId="ADAL" clId="{F7013D70-560D-4660-8553-03A161060F08}" dt="2026-02-05T09:30:17.519" v="12" actId="1076"/>
        <pc:sldMkLst>
          <pc:docMk/>
          <pc:sldMk cId="4000783364" sldId="447"/>
        </pc:sldMkLst>
        <pc:picChg chg="add mod">
          <ac:chgData name="Grant, Claudine (ASD-W)" userId="f8720b59-2556-4e86-a371-a959742e55fc" providerId="ADAL" clId="{F7013D70-560D-4660-8553-03A161060F08}" dt="2026-02-05T09:30:17.519" v="12" actId="1076"/>
          <ac:picMkLst>
            <pc:docMk/>
            <pc:sldMk cId="4000783364" sldId="447"/>
            <ac:picMk id="7" creationId="{2EEA5DC2-573B-6A30-B1D0-C5F66268769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9B4D38-D4C2-4D6C-A76F-E63D6621480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55361D7-1D9B-4BE8-B552-690224847577}">
      <dgm:prSet custT="1"/>
      <dgm:spPr/>
      <dgm:t>
        <a:bodyPr/>
        <a:lstStyle/>
        <a:p>
          <a:r>
            <a:rPr lang="en-US" sz="2800" b="1" dirty="0"/>
            <a:t>BIM (behavior intervention mentor) </a:t>
          </a:r>
          <a:r>
            <a:rPr lang="en-US" sz="2400" dirty="0"/>
            <a:t>– </a:t>
          </a:r>
          <a:r>
            <a:rPr lang="en-US" sz="2800" dirty="0"/>
            <a:t>position closed on Dec. 19</a:t>
          </a:r>
          <a:r>
            <a:rPr lang="en-US" sz="2800" baseline="30000" dirty="0"/>
            <a:t>th</a:t>
          </a:r>
          <a:r>
            <a:rPr lang="en-US" sz="2800" dirty="0"/>
            <a:t> , EECD reviewing applications </a:t>
          </a:r>
        </a:p>
      </dgm:t>
    </dgm:pt>
    <dgm:pt modelId="{D9205C2B-5672-4E94-A8D1-7F9D86B2CBC6}" type="parTrans" cxnId="{01183F39-4C64-4F38-AEF5-75BACD22041D}">
      <dgm:prSet/>
      <dgm:spPr/>
      <dgm:t>
        <a:bodyPr/>
        <a:lstStyle/>
        <a:p>
          <a:endParaRPr lang="en-US"/>
        </a:p>
      </dgm:t>
    </dgm:pt>
    <dgm:pt modelId="{4465C5E9-2AFC-42EF-BBC1-BEF95CF25B89}" type="sibTrans" cxnId="{01183F39-4C64-4F38-AEF5-75BACD22041D}">
      <dgm:prSet/>
      <dgm:spPr/>
      <dgm:t>
        <a:bodyPr/>
        <a:lstStyle/>
        <a:p>
          <a:endParaRPr lang="en-US"/>
        </a:p>
      </dgm:t>
    </dgm:pt>
    <dgm:pt modelId="{BA995AB4-289C-4F8D-B9FE-2DFDC32EE8D4}">
      <dgm:prSet custT="1"/>
      <dgm:spPr/>
      <dgm:t>
        <a:bodyPr/>
        <a:lstStyle/>
        <a:p>
          <a:r>
            <a:rPr lang="en-US" sz="2400" b="1" dirty="0"/>
            <a:t>Kim Michaud’s FI position replaced by </a:t>
          </a:r>
        </a:p>
        <a:p>
          <a:r>
            <a:rPr lang="en-US" sz="2400" b="0" dirty="0"/>
            <a:t>Kim Castonguay – 6FI Homeroom FILA/ Social studies</a:t>
          </a:r>
        </a:p>
        <a:p>
          <a:r>
            <a:rPr lang="en-US" sz="2400" b="0" dirty="0"/>
            <a:t>Chantal Gallant–PIF </a:t>
          </a:r>
        </a:p>
      </dgm:t>
    </dgm:pt>
    <dgm:pt modelId="{66634BD8-CA5A-466D-8994-E60D64267004}" type="parTrans" cxnId="{4BBFF81F-0A5E-4504-A083-EED37874F9FC}">
      <dgm:prSet/>
      <dgm:spPr/>
      <dgm:t>
        <a:bodyPr/>
        <a:lstStyle/>
        <a:p>
          <a:endParaRPr lang="en-US"/>
        </a:p>
      </dgm:t>
    </dgm:pt>
    <dgm:pt modelId="{E62F33C4-BE1F-496A-80B6-BEE6A66479A5}" type="sibTrans" cxnId="{4BBFF81F-0A5E-4504-A083-EED37874F9FC}">
      <dgm:prSet/>
      <dgm:spPr/>
      <dgm:t>
        <a:bodyPr/>
        <a:lstStyle/>
        <a:p>
          <a:endParaRPr lang="en-US"/>
        </a:p>
      </dgm:t>
    </dgm:pt>
    <dgm:pt modelId="{5AE4CB72-A7E8-4060-A68F-54CD234A2EBC}">
      <dgm:prSet custT="1"/>
      <dgm:spPr/>
      <dgm:t>
        <a:bodyPr/>
        <a:lstStyle/>
        <a:p>
          <a:endParaRPr lang="en-US" sz="2800" b="1" dirty="0"/>
        </a:p>
        <a:p>
          <a:r>
            <a:rPr lang="en-US" sz="2800" b="1" dirty="0"/>
            <a:t>Kayla Oakes </a:t>
          </a:r>
          <a:r>
            <a:rPr lang="en-US" sz="2800" dirty="0"/>
            <a:t>– 7.3 Homeroom / science/music</a:t>
          </a:r>
        </a:p>
      </dgm:t>
    </dgm:pt>
    <dgm:pt modelId="{E805D0CE-9F38-439B-9D7C-6FE7C989E04C}" type="parTrans" cxnId="{C07963E9-EE3B-482C-8E9C-AFBAF2E62839}">
      <dgm:prSet/>
      <dgm:spPr/>
      <dgm:t>
        <a:bodyPr/>
        <a:lstStyle/>
        <a:p>
          <a:endParaRPr lang="en-US"/>
        </a:p>
      </dgm:t>
    </dgm:pt>
    <dgm:pt modelId="{33CDCEE9-CECF-4871-8BDD-F7053A3EA93C}" type="sibTrans" cxnId="{C07963E9-EE3B-482C-8E9C-AFBAF2E62839}">
      <dgm:prSet/>
      <dgm:spPr/>
      <dgm:t>
        <a:bodyPr/>
        <a:lstStyle/>
        <a:p>
          <a:endParaRPr lang="en-US"/>
        </a:p>
      </dgm:t>
    </dgm:pt>
    <dgm:pt modelId="{5ADD43FA-497F-4543-8003-3171798AF5BF}" type="pres">
      <dgm:prSet presAssocID="{309B4D38-D4C2-4D6C-A76F-E63D66214800}" presName="vert0" presStyleCnt="0">
        <dgm:presLayoutVars>
          <dgm:dir/>
          <dgm:animOne val="branch"/>
          <dgm:animLvl val="lvl"/>
        </dgm:presLayoutVars>
      </dgm:prSet>
      <dgm:spPr/>
    </dgm:pt>
    <dgm:pt modelId="{0624C4E1-BE00-43DE-8491-47F3826BD19C}" type="pres">
      <dgm:prSet presAssocID="{855361D7-1D9B-4BE8-B552-690224847577}" presName="thickLine" presStyleLbl="alignNode1" presStyleIdx="0" presStyleCnt="3"/>
      <dgm:spPr/>
    </dgm:pt>
    <dgm:pt modelId="{AC258606-A25E-4B8F-808B-7786F7C72266}" type="pres">
      <dgm:prSet presAssocID="{855361D7-1D9B-4BE8-B552-690224847577}" presName="horz1" presStyleCnt="0"/>
      <dgm:spPr/>
    </dgm:pt>
    <dgm:pt modelId="{7B1E0FD9-27E4-4B56-A3FC-8831366E4CF4}" type="pres">
      <dgm:prSet presAssocID="{855361D7-1D9B-4BE8-B552-690224847577}" presName="tx1" presStyleLbl="revTx" presStyleIdx="0" presStyleCnt="3"/>
      <dgm:spPr/>
    </dgm:pt>
    <dgm:pt modelId="{04B80983-1E6C-45EE-BA7F-E4B5E029E9B2}" type="pres">
      <dgm:prSet presAssocID="{855361D7-1D9B-4BE8-B552-690224847577}" presName="vert1" presStyleCnt="0"/>
      <dgm:spPr/>
    </dgm:pt>
    <dgm:pt modelId="{CCB46DEF-1B28-46C3-8D0E-30C4442A78B8}" type="pres">
      <dgm:prSet presAssocID="{BA995AB4-289C-4F8D-B9FE-2DFDC32EE8D4}" presName="thickLine" presStyleLbl="alignNode1" presStyleIdx="1" presStyleCnt="3"/>
      <dgm:spPr/>
    </dgm:pt>
    <dgm:pt modelId="{D6077C9F-2E1A-44CA-83F0-81878E7A1ADD}" type="pres">
      <dgm:prSet presAssocID="{BA995AB4-289C-4F8D-B9FE-2DFDC32EE8D4}" presName="horz1" presStyleCnt="0"/>
      <dgm:spPr/>
    </dgm:pt>
    <dgm:pt modelId="{02D20A1D-384D-475B-8AB0-1F31FFD6DE98}" type="pres">
      <dgm:prSet presAssocID="{BA995AB4-289C-4F8D-B9FE-2DFDC32EE8D4}" presName="tx1" presStyleLbl="revTx" presStyleIdx="1" presStyleCnt="3"/>
      <dgm:spPr/>
    </dgm:pt>
    <dgm:pt modelId="{20677CD3-757A-47A8-A734-EB99DB9E6A3A}" type="pres">
      <dgm:prSet presAssocID="{BA995AB4-289C-4F8D-B9FE-2DFDC32EE8D4}" presName="vert1" presStyleCnt="0"/>
      <dgm:spPr/>
    </dgm:pt>
    <dgm:pt modelId="{D911026F-E873-4EC0-A87A-9CB788CCFD1B}" type="pres">
      <dgm:prSet presAssocID="{5AE4CB72-A7E8-4060-A68F-54CD234A2EBC}" presName="thickLine" presStyleLbl="alignNode1" presStyleIdx="2" presStyleCnt="3"/>
      <dgm:spPr/>
    </dgm:pt>
    <dgm:pt modelId="{C0734DC1-E996-4201-950E-1AB853617A4C}" type="pres">
      <dgm:prSet presAssocID="{5AE4CB72-A7E8-4060-A68F-54CD234A2EBC}" presName="horz1" presStyleCnt="0"/>
      <dgm:spPr/>
    </dgm:pt>
    <dgm:pt modelId="{699625B4-A7D1-4DD8-A839-61EE01AB2476}" type="pres">
      <dgm:prSet presAssocID="{5AE4CB72-A7E8-4060-A68F-54CD234A2EBC}" presName="tx1" presStyleLbl="revTx" presStyleIdx="2" presStyleCnt="3" custLinFactNeighborX="589" custLinFactNeighborY="8901"/>
      <dgm:spPr/>
    </dgm:pt>
    <dgm:pt modelId="{44031166-31AB-4BE8-A8C1-D49ED80FFF99}" type="pres">
      <dgm:prSet presAssocID="{5AE4CB72-A7E8-4060-A68F-54CD234A2EBC}" presName="vert1" presStyleCnt="0"/>
      <dgm:spPr/>
    </dgm:pt>
  </dgm:ptLst>
  <dgm:cxnLst>
    <dgm:cxn modelId="{4BBFF81F-0A5E-4504-A083-EED37874F9FC}" srcId="{309B4D38-D4C2-4D6C-A76F-E63D66214800}" destId="{BA995AB4-289C-4F8D-B9FE-2DFDC32EE8D4}" srcOrd="1" destOrd="0" parTransId="{66634BD8-CA5A-466D-8994-E60D64267004}" sibTransId="{E62F33C4-BE1F-496A-80B6-BEE6A66479A5}"/>
    <dgm:cxn modelId="{01183F39-4C64-4F38-AEF5-75BACD22041D}" srcId="{309B4D38-D4C2-4D6C-A76F-E63D66214800}" destId="{855361D7-1D9B-4BE8-B552-690224847577}" srcOrd="0" destOrd="0" parTransId="{D9205C2B-5672-4E94-A8D1-7F9D86B2CBC6}" sibTransId="{4465C5E9-2AFC-42EF-BBC1-BEF95CF25B89}"/>
    <dgm:cxn modelId="{2B73688B-3B47-4261-94B1-5AD64CF5F941}" type="presOf" srcId="{855361D7-1D9B-4BE8-B552-690224847577}" destId="{7B1E0FD9-27E4-4B56-A3FC-8831366E4CF4}" srcOrd="0" destOrd="0" presId="urn:microsoft.com/office/officeart/2008/layout/LinedList"/>
    <dgm:cxn modelId="{A449EEB5-AE49-4D6E-A1C3-59A4FAC3F6BB}" type="presOf" srcId="{309B4D38-D4C2-4D6C-A76F-E63D66214800}" destId="{5ADD43FA-497F-4543-8003-3171798AF5BF}" srcOrd="0" destOrd="0" presId="urn:microsoft.com/office/officeart/2008/layout/LinedList"/>
    <dgm:cxn modelId="{CBB00FD1-DE53-4FE5-A61C-AD197F48BB98}" type="presOf" srcId="{5AE4CB72-A7E8-4060-A68F-54CD234A2EBC}" destId="{699625B4-A7D1-4DD8-A839-61EE01AB2476}" srcOrd="0" destOrd="0" presId="urn:microsoft.com/office/officeart/2008/layout/LinedList"/>
    <dgm:cxn modelId="{C07963E9-EE3B-482C-8E9C-AFBAF2E62839}" srcId="{309B4D38-D4C2-4D6C-A76F-E63D66214800}" destId="{5AE4CB72-A7E8-4060-A68F-54CD234A2EBC}" srcOrd="2" destOrd="0" parTransId="{E805D0CE-9F38-439B-9D7C-6FE7C989E04C}" sibTransId="{33CDCEE9-CECF-4871-8BDD-F7053A3EA93C}"/>
    <dgm:cxn modelId="{4CE85AF3-5CDE-4A9D-9AA9-C1A6AD1BCC58}" type="presOf" srcId="{BA995AB4-289C-4F8D-B9FE-2DFDC32EE8D4}" destId="{02D20A1D-384D-475B-8AB0-1F31FFD6DE98}" srcOrd="0" destOrd="0" presId="urn:microsoft.com/office/officeart/2008/layout/LinedList"/>
    <dgm:cxn modelId="{39893304-86AA-4344-BE0C-FBEAF9F31F24}" type="presParOf" srcId="{5ADD43FA-497F-4543-8003-3171798AF5BF}" destId="{0624C4E1-BE00-43DE-8491-47F3826BD19C}" srcOrd="0" destOrd="0" presId="urn:microsoft.com/office/officeart/2008/layout/LinedList"/>
    <dgm:cxn modelId="{5447782A-14A5-499E-BE66-A3865279D4F8}" type="presParOf" srcId="{5ADD43FA-497F-4543-8003-3171798AF5BF}" destId="{AC258606-A25E-4B8F-808B-7786F7C72266}" srcOrd="1" destOrd="0" presId="urn:microsoft.com/office/officeart/2008/layout/LinedList"/>
    <dgm:cxn modelId="{CF32F7FC-FBA3-44D0-BCBD-FD2427F4DE75}" type="presParOf" srcId="{AC258606-A25E-4B8F-808B-7786F7C72266}" destId="{7B1E0FD9-27E4-4B56-A3FC-8831366E4CF4}" srcOrd="0" destOrd="0" presId="urn:microsoft.com/office/officeart/2008/layout/LinedList"/>
    <dgm:cxn modelId="{ED93648E-57A5-44CD-B425-2E83CAD404FD}" type="presParOf" srcId="{AC258606-A25E-4B8F-808B-7786F7C72266}" destId="{04B80983-1E6C-45EE-BA7F-E4B5E029E9B2}" srcOrd="1" destOrd="0" presId="urn:microsoft.com/office/officeart/2008/layout/LinedList"/>
    <dgm:cxn modelId="{B3E51E9F-7957-41F3-AA21-FFBE3EA4AE90}" type="presParOf" srcId="{5ADD43FA-497F-4543-8003-3171798AF5BF}" destId="{CCB46DEF-1B28-46C3-8D0E-30C4442A78B8}" srcOrd="2" destOrd="0" presId="urn:microsoft.com/office/officeart/2008/layout/LinedList"/>
    <dgm:cxn modelId="{83137A3B-794E-4BC3-8EFC-1D46826FD28A}" type="presParOf" srcId="{5ADD43FA-497F-4543-8003-3171798AF5BF}" destId="{D6077C9F-2E1A-44CA-83F0-81878E7A1ADD}" srcOrd="3" destOrd="0" presId="urn:microsoft.com/office/officeart/2008/layout/LinedList"/>
    <dgm:cxn modelId="{A2DEF4E2-008A-4F33-B189-17B87775414F}" type="presParOf" srcId="{D6077C9F-2E1A-44CA-83F0-81878E7A1ADD}" destId="{02D20A1D-384D-475B-8AB0-1F31FFD6DE98}" srcOrd="0" destOrd="0" presId="urn:microsoft.com/office/officeart/2008/layout/LinedList"/>
    <dgm:cxn modelId="{75A69251-3729-462D-8DD5-E5149EA5D18F}" type="presParOf" srcId="{D6077C9F-2E1A-44CA-83F0-81878E7A1ADD}" destId="{20677CD3-757A-47A8-A734-EB99DB9E6A3A}" srcOrd="1" destOrd="0" presId="urn:microsoft.com/office/officeart/2008/layout/LinedList"/>
    <dgm:cxn modelId="{7A93ABE8-ED68-4D69-A675-8F6E0D95348A}" type="presParOf" srcId="{5ADD43FA-497F-4543-8003-3171798AF5BF}" destId="{D911026F-E873-4EC0-A87A-9CB788CCFD1B}" srcOrd="4" destOrd="0" presId="urn:microsoft.com/office/officeart/2008/layout/LinedList"/>
    <dgm:cxn modelId="{C79666EA-1558-47FF-92EA-6A6E028755B2}" type="presParOf" srcId="{5ADD43FA-497F-4543-8003-3171798AF5BF}" destId="{C0734DC1-E996-4201-950E-1AB853617A4C}" srcOrd="5" destOrd="0" presId="urn:microsoft.com/office/officeart/2008/layout/LinedList"/>
    <dgm:cxn modelId="{EEA65FB0-C850-4417-9B9C-74AD4A2C46D7}" type="presParOf" srcId="{C0734DC1-E996-4201-950E-1AB853617A4C}" destId="{699625B4-A7D1-4DD8-A839-61EE01AB2476}" srcOrd="0" destOrd="0" presId="urn:microsoft.com/office/officeart/2008/layout/LinedList"/>
    <dgm:cxn modelId="{A3C9C1FF-04C2-457B-AFC5-1B7D40858505}" type="presParOf" srcId="{C0734DC1-E996-4201-950E-1AB853617A4C}" destId="{44031166-31AB-4BE8-A8C1-D49ED80FFF9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4C4E1-BE00-43DE-8491-47F3826BD19C}">
      <dsp:nvSpPr>
        <dsp:cNvPr id="0" name=""/>
        <dsp:cNvSpPr/>
      </dsp:nvSpPr>
      <dsp:spPr>
        <a:xfrm>
          <a:off x="0" y="2396"/>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1E0FD9-27E4-4B56-A3FC-8831366E4CF4}">
      <dsp:nvSpPr>
        <dsp:cNvPr id="0" name=""/>
        <dsp:cNvSpPr/>
      </dsp:nvSpPr>
      <dsp:spPr>
        <a:xfrm>
          <a:off x="0" y="2396"/>
          <a:ext cx="6900512" cy="1634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BIM (behavior intervention mentor) </a:t>
          </a:r>
          <a:r>
            <a:rPr lang="en-US" sz="2400" kern="1200" dirty="0"/>
            <a:t>– </a:t>
          </a:r>
          <a:r>
            <a:rPr lang="en-US" sz="2800" kern="1200" dirty="0"/>
            <a:t>position closed on Dec. 19</a:t>
          </a:r>
          <a:r>
            <a:rPr lang="en-US" sz="2800" kern="1200" baseline="30000" dirty="0"/>
            <a:t>th</a:t>
          </a:r>
          <a:r>
            <a:rPr lang="en-US" sz="2800" kern="1200" dirty="0"/>
            <a:t> , EECD reviewing applications </a:t>
          </a:r>
        </a:p>
      </dsp:txBody>
      <dsp:txXfrm>
        <a:off x="0" y="2396"/>
        <a:ext cx="6900512" cy="1634376"/>
      </dsp:txXfrm>
    </dsp:sp>
    <dsp:sp modelId="{CCB46DEF-1B28-46C3-8D0E-30C4442A78B8}">
      <dsp:nvSpPr>
        <dsp:cNvPr id="0" name=""/>
        <dsp:cNvSpPr/>
      </dsp:nvSpPr>
      <dsp:spPr>
        <a:xfrm>
          <a:off x="0" y="1636773"/>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D20A1D-384D-475B-8AB0-1F31FFD6DE98}">
      <dsp:nvSpPr>
        <dsp:cNvPr id="0" name=""/>
        <dsp:cNvSpPr/>
      </dsp:nvSpPr>
      <dsp:spPr>
        <a:xfrm>
          <a:off x="0" y="1636773"/>
          <a:ext cx="6900512" cy="1634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Kim Michaud’s FI position replaced by </a:t>
          </a:r>
        </a:p>
        <a:p>
          <a:pPr marL="0" lvl="0" indent="0" algn="l" defTabSz="1066800">
            <a:lnSpc>
              <a:spcPct val="90000"/>
            </a:lnSpc>
            <a:spcBef>
              <a:spcPct val="0"/>
            </a:spcBef>
            <a:spcAft>
              <a:spcPct val="35000"/>
            </a:spcAft>
            <a:buNone/>
          </a:pPr>
          <a:r>
            <a:rPr lang="en-US" sz="2400" b="0" kern="1200" dirty="0"/>
            <a:t>Kim Castonguay – 6FI Homeroom FILA/ Social studies</a:t>
          </a:r>
        </a:p>
        <a:p>
          <a:pPr marL="0" lvl="0" indent="0" algn="l" defTabSz="1066800">
            <a:lnSpc>
              <a:spcPct val="90000"/>
            </a:lnSpc>
            <a:spcBef>
              <a:spcPct val="0"/>
            </a:spcBef>
            <a:spcAft>
              <a:spcPct val="35000"/>
            </a:spcAft>
            <a:buNone/>
          </a:pPr>
          <a:r>
            <a:rPr lang="en-US" sz="2400" b="0" kern="1200" dirty="0"/>
            <a:t>Chantal Gallant–PIF </a:t>
          </a:r>
        </a:p>
      </dsp:txBody>
      <dsp:txXfrm>
        <a:off x="0" y="1636773"/>
        <a:ext cx="6900512" cy="1634376"/>
      </dsp:txXfrm>
    </dsp:sp>
    <dsp:sp modelId="{D911026F-E873-4EC0-A87A-9CB788CCFD1B}">
      <dsp:nvSpPr>
        <dsp:cNvPr id="0" name=""/>
        <dsp:cNvSpPr/>
      </dsp:nvSpPr>
      <dsp:spPr>
        <a:xfrm>
          <a:off x="0" y="327114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9625B4-A7D1-4DD8-A839-61EE01AB2476}">
      <dsp:nvSpPr>
        <dsp:cNvPr id="0" name=""/>
        <dsp:cNvSpPr/>
      </dsp:nvSpPr>
      <dsp:spPr>
        <a:xfrm>
          <a:off x="0" y="3273546"/>
          <a:ext cx="6900512" cy="1634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b="1" kern="1200" dirty="0"/>
        </a:p>
        <a:p>
          <a:pPr marL="0" lvl="0" indent="0" algn="l" defTabSz="1244600">
            <a:lnSpc>
              <a:spcPct val="90000"/>
            </a:lnSpc>
            <a:spcBef>
              <a:spcPct val="0"/>
            </a:spcBef>
            <a:spcAft>
              <a:spcPct val="35000"/>
            </a:spcAft>
            <a:buNone/>
          </a:pPr>
          <a:r>
            <a:rPr lang="en-US" sz="2800" b="1" kern="1200" dirty="0"/>
            <a:t>Kayla Oakes </a:t>
          </a:r>
          <a:r>
            <a:rPr lang="en-US" sz="2800" kern="1200" dirty="0"/>
            <a:t>– 7.3 Homeroom / science/music</a:t>
          </a:r>
        </a:p>
      </dsp:txBody>
      <dsp:txXfrm>
        <a:off x="0" y="3273546"/>
        <a:ext cx="6900512" cy="163437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7T20:35:27.8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7T20:35:27.8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7T20:35:27.8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7T20:35:27.8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7T20:35:27.8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8081BA5-131E-4FDE-9D6B-DCA6BF0944FD}" type="datetimeFigureOut">
              <a:rPr lang="en-US" smtClean="0"/>
              <a:t>2/12/2026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C1FB5D5-56F5-4883-B1A2-A109B1E371DC}" type="slidenum">
              <a:rPr lang="en-US" smtClean="0"/>
              <a:t>‹#›</a:t>
            </a:fld>
            <a:endParaRPr lang="en-US"/>
          </a:p>
        </p:txBody>
      </p:sp>
    </p:spTree>
    <p:extLst>
      <p:ext uri="{BB962C8B-B14F-4D97-AF65-F5344CB8AC3E}">
        <p14:creationId xmlns:p14="http://schemas.microsoft.com/office/powerpoint/2010/main" val="3783984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6C1FB5D5-56F5-4883-B1A2-A109B1E371DC}" type="slidenum">
              <a:rPr lang="en-US" smtClean="0"/>
              <a:t>1</a:t>
            </a:fld>
            <a:endParaRPr lang="en-US"/>
          </a:p>
        </p:txBody>
      </p:sp>
    </p:spTree>
    <p:extLst>
      <p:ext uri="{BB962C8B-B14F-4D97-AF65-F5344CB8AC3E}">
        <p14:creationId xmlns:p14="http://schemas.microsoft.com/office/powerpoint/2010/main" val="1532453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1FB5D5-56F5-4883-B1A2-A109B1E371DC}" type="slidenum">
              <a:rPr lang="en-US" smtClean="0"/>
              <a:t>2</a:t>
            </a:fld>
            <a:endParaRPr lang="en-US"/>
          </a:p>
        </p:txBody>
      </p:sp>
    </p:spTree>
    <p:extLst>
      <p:ext uri="{BB962C8B-B14F-4D97-AF65-F5344CB8AC3E}">
        <p14:creationId xmlns:p14="http://schemas.microsoft.com/office/powerpoint/2010/main" val="2373516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1FB5D5-56F5-4883-B1A2-A109B1E371DC}" type="slidenum">
              <a:rPr lang="en-US" smtClean="0"/>
              <a:t>10</a:t>
            </a:fld>
            <a:endParaRPr lang="en-US"/>
          </a:p>
        </p:txBody>
      </p:sp>
    </p:spTree>
    <p:extLst>
      <p:ext uri="{BB962C8B-B14F-4D97-AF65-F5344CB8AC3E}">
        <p14:creationId xmlns:p14="http://schemas.microsoft.com/office/powerpoint/2010/main" val="3400799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1FB5D5-56F5-4883-B1A2-A109B1E371DC}" type="slidenum">
              <a:rPr lang="en-US" smtClean="0"/>
              <a:t>19</a:t>
            </a:fld>
            <a:endParaRPr lang="en-US"/>
          </a:p>
        </p:txBody>
      </p:sp>
    </p:spTree>
    <p:extLst>
      <p:ext uri="{BB962C8B-B14F-4D97-AF65-F5344CB8AC3E}">
        <p14:creationId xmlns:p14="http://schemas.microsoft.com/office/powerpoint/2010/main" val="3869244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1FB5D5-56F5-4883-B1A2-A109B1E371DC}" type="slidenum">
              <a:rPr lang="en-US" smtClean="0"/>
              <a:t>27</a:t>
            </a:fld>
            <a:endParaRPr lang="en-US"/>
          </a:p>
        </p:txBody>
      </p:sp>
    </p:spTree>
    <p:extLst>
      <p:ext uri="{BB962C8B-B14F-4D97-AF65-F5344CB8AC3E}">
        <p14:creationId xmlns:p14="http://schemas.microsoft.com/office/powerpoint/2010/main" val="2519949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B9034-8999-E136-C4A2-B8234681D1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C36D01-2526-7618-7781-7DEC2EA25A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8ABCB1-939F-B6B2-257A-4DAEAE83DB3F}"/>
              </a:ext>
            </a:extLst>
          </p:cNvPr>
          <p:cNvSpPr>
            <a:spLocks noGrp="1"/>
          </p:cNvSpPr>
          <p:nvPr>
            <p:ph type="dt" sz="half" idx="10"/>
          </p:nvPr>
        </p:nvSpPr>
        <p:spPr/>
        <p:txBody>
          <a:bodyPr/>
          <a:lstStyle/>
          <a:p>
            <a:fld id="{F7AFFB9B-9FB8-469E-96F9-4D32314110B6}" type="datetimeFigureOut">
              <a:rPr lang="en-US" smtClean="0"/>
              <a:t>2/12/2026</a:t>
            </a:fld>
            <a:endParaRPr lang="en-US" dirty="0"/>
          </a:p>
        </p:txBody>
      </p:sp>
      <p:sp>
        <p:nvSpPr>
          <p:cNvPr id="5" name="Footer Placeholder 4">
            <a:extLst>
              <a:ext uri="{FF2B5EF4-FFF2-40B4-BE49-F238E27FC236}">
                <a16:creationId xmlns:a16="http://schemas.microsoft.com/office/drawing/2014/main" id="{C388BC7D-7943-F0ED-B44B-396CC3D870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FBC43-BF06-5454-22D7-DA54C1FCF016}"/>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84797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11764-D15A-A68D-EE80-7C52AB1241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1E4CB3-3130-3855-1F8D-95D3B342F7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94ED79-3FAC-1627-E331-266641E32659}"/>
              </a:ext>
            </a:extLst>
          </p:cNvPr>
          <p:cNvSpPr>
            <a:spLocks noGrp="1"/>
          </p:cNvSpPr>
          <p:nvPr>
            <p:ph type="dt" sz="half" idx="10"/>
          </p:nvPr>
        </p:nvSpPr>
        <p:spPr/>
        <p:txBody>
          <a:bodyPr/>
          <a:lstStyle/>
          <a:p>
            <a:fld id="{C35BB1C6-BF8F-4481-8AB2-603A1C8A906A}" type="datetimeFigureOut">
              <a:rPr lang="en-US" smtClean="0"/>
              <a:t>2/12/2026</a:t>
            </a:fld>
            <a:endParaRPr lang="en-US" dirty="0"/>
          </a:p>
        </p:txBody>
      </p:sp>
      <p:sp>
        <p:nvSpPr>
          <p:cNvPr id="5" name="Footer Placeholder 4">
            <a:extLst>
              <a:ext uri="{FF2B5EF4-FFF2-40B4-BE49-F238E27FC236}">
                <a16:creationId xmlns:a16="http://schemas.microsoft.com/office/drawing/2014/main" id="{514E65A4-1C5F-CD6D-922D-D15A93A3BA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DF84AA-792A-4DDF-1134-916CC034B779}"/>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1214438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65904F-AE5C-F658-4AAD-DC5CDB4E58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2698AD-2B3F-C743-F831-FD896D1E8D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434847-739D-FE58-1514-D3C8A08B1EBF}"/>
              </a:ext>
            </a:extLst>
          </p:cNvPr>
          <p:cNvSpPr>
            <a:spLocks noGrp="1"/>
          </p:cNvSpPr>
          <p:nvPr>
            <p:ph type="dt" sz="half" idx="10"/>
          </p:nvPr>
        </p:nvSpPr>
        <p:spPr/>
        <p:txBody>
          <a:bodyPr/>
          <a:lstStyle/>
          <a:p>
            <a:fld id="{C35BB1C6-BF8F-4481-8AB2-603A1C8A906A}" type="datetimeFigureOut">
              <a:rPr lang="en-US" smtClean="0"/>
              <a:t>2/12/2026</a:t>
            </a:fld>
            <a:endParaRPr lang="en-US" dirty="0"/>
          </a:p>
        </p:txBody>
      </p:sp>
      <p:sp>
        <p:nvSpPr>
          <p:cNvPr id="5" name="Footer Placeholder 4">
            <a:extLst>
              <a:ext uri="{FF2B5EF4-FFF2-40B4-BE49-F238E27FC236}">
                <a16:creationId xmlns:a16="http://schemas.microsoft.com/office/drawing/2014/main" id="{E8EDED4B-D88D-72C6-A07D-5AF6F19D0E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F3BFDF-72FE-BC2F-80FA-B76D59E029EB}"/>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0670186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smtClean="0"/>
              <a:t>2/12/2026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5136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34049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341802438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3637680458"/>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65058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7500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6013755"/>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058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6D07B-A624-DFAF-D9CD-62637D99B8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843660-BAE0-C63C-18D2-D4E23ED477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FF734F-4AC2-B5D9-7BB4-077A43D17FC5}"/>
              </a:ext>
            </a:extLst>
          </p:cNvPr>
          <p:cNvSpPr>
            <a:spLocks noGrp="1"/>
          </p:cNvSpPr>
          <p:nvPr>
            <p:ph type="dt" sz="half" idx="10"/>
          </p:nvPr>
        </p:nvSpPr>
        <p:spPr/>
        <p:txBody>
          <a:bodyPr/>
          <a:lstStyle/>
          <a:p>
            <a:fld id="{C35BB1C6-BF8F-4481-8AB2-603A1C8A906A}" type="datetimeFigureOut">
              <a:rPr lang="en-US" smtClean="0"/>
              <a:t>2/12/2026</a:t>
            </a:fld>
            <a:endParaRPr lang="en-US" dirty="0"/>
          </a:p>
        </p:txBody>
      </p:sp>
      <p:sp>
        <p:nvSpPr>
          <p:cNvPr id="5" name="Footer Placeholder 4">
            <a:extLst>
              <a:ext uri="{FF2B5EF4-FFF2-40B4-BE49-F238E27FC236}">
                <a16:creationId xmlns:a16="http://schemas.microsoft.com/office/drawing/2014/main" id="{A668E118-2102-9443-8145-715B203604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D38C69-D6D1-F701-DEC6-E871DF5D006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5916747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29945636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3846354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83738506"/>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7835405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76174888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33647815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91526254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0906310"/>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7816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DB76-0B77-03BC-1D37-AF2700AB2E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5365CB-B7ED-EA4E-8994-4FA5EE98BE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1D853A-2158-3493-B323-499072DF6EBC}"/>
              </a:ext>
            </a:extLst>
          </p:cNvPr>
          <p:cNvSpPr>
            <a:spLocks noGrp="1"/>
          </p:cNvSpPr>
          <p:nvPr>
            <p:ph type="dt" sz="half" idx="10"/>
          </p:nvPr>
        </p:nvSpPr>
        <p:spPr/>
        <p:txBody>
          <a:bodyPr/>
          <a:lstStyle/>
          <a:p>
            <a:fld id="{0F7F47CF-67C9-420C-80A5-E2069FF0C2DF}" type="datetimeFigureOut">
              <a:rPr lang="en-US" smtClean="0"/>
              <a:t>2/12/2026</a:t>
            </a:fld>
            <a:endParaRPr lang="en-US" dirty="0"/>
          </a:p>
        </p:txBody>
      </p:sp>
      <p:sp>
        <p:nvSpPr>
          <p:cNvPr id="5" name="Footer Placeholder 4">
            <a:extLst>
              <a:ext uri="{FF2B5EF4-FFF2-40B4-BE49-F238E27FC236}">
                <a16:creationId xmlns:a16="http://schemas.microsoft.com/office/drawing/2014/main" id="{A5A03EFB-5028-1FB2-E339-6E657D07A9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448B3E-3AF2-82D4-AACD-2630C9A62F5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6090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BA2A5-D4E3-CD5F-FA2E-E8E15DFC97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F6739C-30FF-8916-A74F-CEF73D7008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B2BDB1-2662-34DC-B4C9-BC62FD87C4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F1D861-DCE1-6E71-55C6-FDDD8D7B5B1A}"/>
              </a:ext>
            </a:extLst>
          </p:cNvPr>
          <p:cNvSpPr>
            <a:spLocks noGrp="1"/>
          </p:cNvSpPr>
          <p:nvPr>
            <p:ph type="dt" sz="half" idx="10"/>
          </p:nvPr>
        </p:nvSpPr>
        <p:spPr/>
        <p:txBody>
          <a:bodyPr/>
          <a:lstStyle/>
          <a:p>
            <a:fld id="{C35BB1C6-BF8F-4481-8AB2-603A1C8A906A}" type="datetimeFigureOut">
              <a:rPr lang="en-US" smtClean="0"/>
              <a:t>2/12/2026</a:t>
            </a:fld>
            <a:endParaRPr lang="en-US" dirty="0"/>
          </a:p>
        </p:txBody>
      </p:sp>
      <p:sp>
        <p:nvSpPr>
          <p:cNvPr id="6" name="Footer Placeholder 5">
            <a:extLst>
              <a:ext uri="{FF2B5EF4-FFF2-40B4-BE49-F238E27FC236}">
                <a16:creationId xmlns:a16="http://schemas.microsoft.com/office/drawing/2014/main" id="{47C5203E-6B16-2785-86CE-740BB16D561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162B54-77CF-4CC6-2EA3-B99C509CC5E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5848984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BB8D3-DCAC-2D02-6AC9-10BF3ADF51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EB2DDF-76BC-0B80-D8FD-05CBDCC6C8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AE4467-3E04-FD98-BFF6-1921D169BF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10E69C-6CC2-31D0-E5E8-0AD64BFB2C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F7A5EC-75A9-12AD-4B79-BB22A6FB8E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565DC9-A68D-F948-EE49-A141A62BE4D2}"/>
              </a:ext>
            </a:extLst>
          </p:cNvPr>
          <p:cNvSpPr>
            <a:spLocks noGrp="1"/>
          </p:cNvSpPr>
          <p:nvPr>
            <p:ph type="dt" sz="half" idx="10"/>
          </p:nvPr>
        </p:nvSpPr>
        <p:spPr/>
        <p:txBody>
          <a:bodyPr/>
          <a:lstStyle/>
          <a:p>
            <a:fld id="{C35BB1C6-BF8F-4481-8AB2-603A1C8A906A}" type="datetimeFigureOut">
              <a:rPr lang="en-US" smtClean="0"/>
              <a:t>2/12/2026</a:t>
            </a:fld>
            <a:endParaRPr lang="en-US" dirty="0"/>
          </a:p>
        </p:txBody>
      </p:sp>
      <p:sp>
        <p:nvSpPr>
          <p:cNvPr id="8" name="Footer Placeholder 7">
            <a:extLst>
              <a:ext uri="{FF2B5EF4-FFF2-40B4-BE49-F238E27FC236}">
                <a16:creationId xmlns:a16="http://schemas.microsoft.com/office/drawing/2014/main" id="{70C4BD8A-A189-3BC8-1FF3-24E0A7A54DD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CA59735-CAF1-E77C-5936-AF191D6E1599}"/>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9727922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77C59-C154-3CDB-FB6F-9E868765F9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3EFF1D-A01F-F9E2-C882-17325EEFF6B9}"/>
              </a:ext>
            </a:extLst>
          </p:cNvPr>
          <p:cNvSpPr>
            <a:spLocks noGrp="1"/>
          </p:cNvSpPr>
          <p:nvPr>
            <p:ph type="dt" sz="half" idx="10"/>
          </p:nvPr>
        </p:nvSpPr>
        <p:spPr/>
        <p:txBody>
          <a:bodyPr/>
          <a:lstStyle/>
          <a:p>
            <a:fld id="{097649AC-CB8F-4FF1-9A34-5861C74DD0A7}" type="datetimeFigureOut">
              <a:rPr lang="en-US" smtClean="0"/>
              <a:t>2/12/2026</a:t>
            </a:fld>
            <a:endParaRPr lang="en-US" dirty="0"/>
          </a:p>
        </p:txBody>
      </p:sp>
      <p:sp>
        <p:nvSpPr>
          <p:cNvPr id="4" name="Footer Placeholder 3">
            <a:extLst>
              <a:ext uri="{FF2B5EF4-FFF2-40B4-BE49-F238E27FC236}">
                <a16:creationId xmlns:a16="http://schemas.microsoft.com/office/drawing/2014/main" id="{DBEA61C2-512D-CB09-D5FB-066E7B199A8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C33B5D-9F8F-D7B8-4137-34B2E54AB86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803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E42260-327B-CBF9-7F99-A3320AC86F0C}"/>
              </a:ext>
            </a:extLst>
          </p:cNvPr>
          <p:cNvSpPr>
            <a:spLocks noGrp="1"/>
          </p:cNvSpPr>
          <p:nvPr>
            <p:ph type="dt" sz="half" idx="10"/>
          </p:nvPr>
        </p:nvSpPr>
        <p:spPr/>
        <p:txBody>
          <a:bodyPr/>
          <a:lstStyle/>
          <a:p>
            <a:fld id="{3EC5CECA-2D3A-4680-9B49-752200DE467C}" type="datetimeFigureOut">
              <a:rPr lang="en-US" smtClean="0"/>
              <a:t>2/12/2026</a:t>
            </a:fld>
            <a:endParaRPr lang="en-US" dirty="0"/>
          </a:p>
        </p:txBody>
      </p:sp>
      <p:sp>
        <p:nvSpPr>
          <p:cNvPr id="3" name="Footer Placeholder 2">
            <a:extLst>
              <a:ext uri="{FF2B5EF4-FFF2-40B4-BE49-F238E27FC236}">
                <a16:creationId xmlns:a16="http://schemas.microsoft.com/office/drawing/2014/main" id="{8D99B36B-EA26-402E-207A-17BC2F09C72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F117528-1466-E243-557F-3C2BD682B24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483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F033-C65F-75B8-7527-89438F0F13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BF8FE0-224B-D483-F39D-7276F68280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5430A4-A925-67C5-61D6-6EB563C8C7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2C427A-B24A-5A48-BA81-FB77927752BA}"/>
              </a:ext>
            </a:extLst>
          </p:cNvPr>
          <p:cNvSpPr>
            <a:spLocks noGrp="1"/>
          </p:cNvSpPr>
          <p:nvPr>
            <p:ph type="dt" sz="half" idx="10"/>
          </p:nvPr>
        </p:nvSpPr>
        <p:spPr/>
        <p:txBody>
          <a:bodyPr/>
          <a:lstStyle/>
          <a:p>
            <a:fld id="{C35BB1C6-BF8F-4481-8AB2-603A1C8A906A}" type="datetimeFigureOut">
              <a:rPr lang="en-US" smtClean="0"/>
              <a:t>2/12/2026</a:t>
            </a:fld>
            <a:endParaRPr lang="en-US" dirty="0"/>
          </a:p>
        </p:txBody>
      </p:sp>
      <p:sp>
        <p:nvSpPr>
          <p:cNvPr id="6" name="Footer Placeholder 5">
            <a:extLst>
              <a:ext uri="{FF2B5EF4-FFF2-40B4-BE49-F238E27FC236}">
                <a16:creationId xmlns:a16="http://schemas.microsoft.com/office/drawing/2014/main" id="{B61A3857-86CE-1A2C-0137-A90FB59D9E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FDC209-0A59-5FD1-C171-30ADD8A398AD}"/>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0325747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2D3B8-710B-4161-C483-078E636A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CAA86E-1EDF-0F48-8FA2-A20A366922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9C36EE-E7D1-F7F7-EF72-63EE9333DE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34195A-498B-6FEA-64B6-4A2DB0A2AAD7}"/>
              </a:ext>
            </a:extLst>
          </p:cNvPr>
          <p:cNvSpPr>
            <a:spLocks noGrp="1"/>
          </p:cNvSpPr>
          <p:nvPr>
            <p:ph type="dt" sz="half" idx="10"/>
          </p:nvPr>
        </p:nvSpPr>
        <p:spPr/>
        <p:txBody>
          <a:bodyPr/>
          <a:lstStyle/>
          <a:p>
            <a:fld id="{12EF78E3-FDA3-4D28-AAA2-0B81F349A39D}" type="datetimeFigureOut">
              <a:rPr lang="en-US" smtClean="0"/>
              <a:t>2/12/2026</a:t>
            </a:fld>
            <a:endParaRPr lang="en-US" dirty="0"/>
          </a:p>
        </p:txBody>
      </p:sp>
      <p:sp>
        <p:nvSpPr>
          <p:cNvPr id="6" name="Footer Placeholder 5">
            <a:extLst>
              <a:ext uri="{FF2B5EF4-FFF2-40B4-BE49-F238E27FC236}">
                <a16:creationId xmlns:a16="http://schemas.microsoft.com/office/drawing/2014/main" id="{27021C8E-4CFA-3724-D270-2C986A8E1F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22F3EDC-EF45-27F6-5093-EE572948457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4966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076D2C-EE80-537F-D8A4-2471907599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05CEEF-2B75-54CE-7156-9CBB37BF12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3B6473-70B5-A7FF-AA4B-EF6D6369AD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BB1C6-BF8F-4481-8AB2-603A1C8A906A}" type="datetimeFigureOut">
              <a:rPr lang="en-US" smtClean="0"/>
              <a:t>2/12/2026</a:t>
            </a:fld>
            <a:endParaRPr lang="en-US" dirty="0"/>
          </a:p>
        </p:txBody>
      </p:sp>
      <p:sp>
        <p:nvSpPr>
          <p:cNvPr id="5" name="Footer Placeholder 4">
            <a:extLst>
              <a:ext uri="{FF2B5EF4-FFF2-40B4-BE49-F238E27FC236}">
                <a16:creationId xmlns:a16="http://schemas.microsoft.com/office/drawing/2014/main" id="{A6C2BAAB-FC31-36BB-793D-099C68E5A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03B153A-ECAC-84C3-FAF9-E3015E0A49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85046975"/>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9" r:id="rId12"/>
    <p:sldLayoutId id="2147483885" r:id="rId13"/>
    <p:sldLayoutId id="2147483886" r:id="rId14"/>
    <p:sldLayoutId id="2147483887"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158960201"/>
      </p:ext>
    </p:extLst>
  </p:cSld>
  <p:clrMap bg1="dk1" tx1="lt1" bg2="dk2"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31.png"/></Relationships>
</file>

<file path=ppt/slides/_rels/slide2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31.png"/></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30.png"/><Relationship Id="rId4" Type="http://schemas.openxmlformats.org/officeDocument/2006/relationships/customXml" Target="../ink/ink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131.png"/><Relationship Id="rId4" Type="http://schemas.openxmlformats.org/officeDocument/2006/relationships/customXml" Target="../ink/ink4.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1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56783" y="320287"/>
            <a:ext cx="6678433" cy="1616203"/>
          </a:xfrm>
        </p:spPr>
        <p:txBody>
          <a:bodyPr vert="horz" lIns="91440" tIns="45720" rIns="91440" bIns="45720" rtlCol="0" anchor="b">
            <a:normAutofit/>
          </a:bodyPr>
          <a:lstStyle/>
          <a:p>
            <a:pPr algn="l"/>
            <a:r>
              <a:rPr lang="en-US" sz="2700" dirty="0"/>
              <a:t>Winter PSSC meeting #3    Feb. 4, 2026</a:t>
            </a:r>
            <a:br>
              <a:rPr lang="en-US" sz="2700" dirty="0"/>
            </a:br>
            <a:r>
              <a:rPr lang="en-US" sz="2700" dirty="0"/>
              <a:t>               </a:t>
            </a:r>
            <a:br>
              <a:rPr lang="en-US" sz="2800" b="1" i="1" dirty="0"/>
            </a:br>
            <a:r>
              <a:rPr lang="en-US" sz="2700" dirty="0"/>
              <a:t> </a:t>
            </a:r>
            <a:br>
              <a:rPr lang="en-US" sz="2700" dirty="0"/>
            </a:br>
            <a:endParaRPr lang="en-US" sz="2700" dirty="0"/>
          </a:p>
        </p:txBody>
      </p:sp>
      <p:sp>
        <p:nvSpPr>
          <p:cNvPr id="7" name="TextBox 6">
            <a:extLst>
              <a:ext uri="{FF2B5EF4-FFF2-40B4-BE49-F238E27FC236}">
                <a16:creationId xmlns:a16="http://schemas.microsoft.com/office/drawing/2014/main" id="{E68C8718-15A0-4B51-8DE9-DFD10C5FBAEF}"/>
              </a:ext>
            </a:extLst>
          </p:cNvPr>
          <p:cNvSpPr txBox="1"/>
          <p:nvPr/>
        </p:nvSpPr>
        <p:spPr>
          <a:xfrm>
            <a:off x="576048" y="682399"/>
            <a:ext cx="4331232" cy="4432041"/>
          </a:xfrm>
          <a:prstGeom prst="rect">
            <a:avLst/>
          </a:prstGeom>
        </p:spPr>
        <p:txBody>
          <a:bodyPr vert="horz" lIns="91440" tIns="45720" rIns="91440" bIns="45720" rtlCol="0" anchor="t">
            <a:normAutofit fontScale="25000" lnSpcReduction="20000"/>
          </a:bodyPr>
          <a:lstStyle/>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endParaRPr lang="en-US" sz="3500" dirty="0"/>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0000" dirty="0"/>
              <a:t>Jenna Dyer - Chair</a:t>
            </a:r>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0000" dirty="0"/>
              <a:t>Jeremy Bosse – Vice Chair</a:t>
            </a:r>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0000" dirty="0"/>
              <a:t>Jessica Smith (teacher rep.) - Secretary</a:t>
            </a:r>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0000" dirty="0" err="1"/>
              <a:t>Setira</a:t>
            </a:r>
            <a:r>
              <a:rPr lang="en-US" sz="10000" dirty="0"/>
              <a:t> Williams</a:t>
            </a:r>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0000" dirty="0"/>
              <a:t>Kathryn Mann</a:t>
            </a:r>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0000" dirty="0"/>
              <a:t>Krista </a:t>
            </a:r>
            <a:r>
              <a:rPr lang="en-US" sz="10000" dirty="0" err="1"/>
              <a:t>Sockabasin</a:t>
            </a:r>
            <a:endParaRPr lang="en-US" sz="10000" dirty="0"/>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0000" dirty="0"/>
              <a:t>Sophia Rodriguez Gallagher   DEC rep. </a:t>
            </a:r>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0000" dirty="0"/>
              <a:t>Claudine Grant (principal) </a:t>
            </a:r>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10000" dirty="0"/>
              <a:t>DEC and Principal are non members</a:t>
            </a:r>
          </a:p>
          <a:p>
            <a:pPr indent="-228600">
              <a:lnSpc>
                <a:spcPct val="90000"/>
              </a:lnSpc>
              <a:spcBef>
                <a:spcPct val="20000"/>
              </a:spcBef>
              <a:spcAft>
                <a:spcPts val="600"/>
              </a:spcAft>
              <a:buClr>
                <a:schemeClr val="accent1">
                  <a:lumMod val="75000"/>
                </a:schemeClr>
              </a:buClr>
              <a:buSzPct val="145000"/>
              <a:buFont typeface="Arial" panose="020B0604020202020204" pitchFamily="34" charset="0"/>
              <a:buChar char="•"/>
            </a:pPr>
            <a:endParaRPr lang="en-US" sz="700" dirty="0"/>
          </a:p>
        </p:txBody>
      </p:sp>
      <p:pic>
        <p:nvPicPr>
          <p:cNvPr id="1026" name="Picture 2" descr="Image preview">
            <a:extLst>
              <a:ext uri="{FF2B5EF4-FFF2-40B4-BE49-F238E27FC236}">
                <a16:creationId xmlns:a16="http://schemas.microsoft.com/office/drawing/2014/main" id="{CAA22AE1-45AD-6D74-2B71-E303CA2E86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7" r="1364" b="1"/>
          <a:stretch/>
        </p:blipFill>
        <p:spPr bwMode="auto">
          <a:xfrm>
            <a:off x="5089243" y="877413"/>
            <a:ext cx="6222628" cy="5043096"/>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roup 1030">
            <a:extLst>
              <a:ext uri="{FF2B5EF4-FFF2-40B4-BE49-F238E27FC236}">
                <a16:creationId xmlns:a16="http://schemas.microsoft.com/office/drawing/2014/main" id="{3AFCAD34-1AFC-BC1A-F6B2-C34C6391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89243" y="5858828"/>
            <a:ext cx="6226463" cy="123363"/>
            <a:chOff x="7015162" y="5858828"/>
            <a:chExt cx="4300544" cy="123363"/>
          </a:xfrm>
        </p:grpSpPr>
        <p:sp>
          <p:nvSpPr>
            <p:cNvPr id="1032" name="Rectangle 1031">
              <a:extLst>
                <a:ext uri="{FF2B5EF4-FFF2-40B4-BE49-F238E27FC236}">
                  <a16:creationId xmlns:a16="http://schemas.microsoft.com/office/drawing/2014/main" id="{1129F4A2-3705-CF87-3DDA-AF9CE9389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2">
              <a:extLst>
                <a:ext uri="{FF2B5EF4-FFF2-40B4-BE49-F238E27FC236}">
                  <a16:creationId xmlns:a16="http://schemas.microsoft.com/office/drawing/2014/main" id="{891B1028-FC76-5583-3A1F-5815A7DCF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27965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26C2F-DED1-286B-C8C5-2AB0B4E3774C}"/>
              </a:ext>
            </a:extLst>
          </p:cNvPr>
          <p:cNvSpPr>
            <a:spLocks noGrp="1"/>
          </p:cNvSpPr>
          <p:nvPr>
            <p:ph type="ctrTitle"/>
          </p:nvPr>
        </p:nvSpPr>
        <p:spPr/>
        <p:txBody>
          <a:bodyPr/>
          <a:lstStyle/>
          <a:p>
            <a:endParaRPr lang="en-US"/>
          </a:p>
        </p:txBody>
      </p:sp>
      <p:sp>
        <p:nvSpPr>
          <p:cNvPr id="3" name="Text Placeholder 2">
            <a:extLst>
              <a:ext uri="{FF2B5EF4-FFF2-40B4-BE49-F238E27FC236}">
                <a16:creationId xmlns:a16="http://schemas.microsoft.com/office/drawing/2014/main" id="{F5634172-45F9-0E15-AD30-F695934C7C9D}"/>
              </a:ext>
            </a:extLst>
          </p:cNvPr>
          <p:cNvSpPr>
            <a:spLocks noGrp="1"/>
          </p:cNvSpPr>
          <p:nvPr>
            <p:ph type="body" sz="quarter" idx="11"/>
          </p:nvPr>
        </p:nvSpPr>
        <p:spPr/>
        <p:txBody>
          <a:bodyPr/>
          <a:lstStyle/>
          <a:p>
            <a:endParaRPr lang="en-US"/>
          </a:p>
        </p:txBody>
      </p:sp>
      <p:pic>
        <p:nvPicPr>
          <p:cNvPr id="5" name="Picture 4">
            <a:extLst>
              <a:ext uri="{FF2B5EF4-FFF2-40B4-BE49-F238E27FC236}">
                <a16:creationId xmlns:a16="http://schemas.microsoft.com/office/drawing/2014/main" id="{8F11CD2F-B8F3-88C7-B503-D9FAE1686821}"/>
              </a:ext>
            </a:extLst>
          </p:cNvPr>
          <p:cNvPicPr>
            <a:picLocks noChangeAspect="1"/>
          </p:cNvPicPr>
          <p:nvPr/>
        </p:nvPicPr>
        <p:blipFill>
          <a:blip r:embed="rId3"/>
          <a:stretch>
            <a:fillRect/>
          </a:stretch>
        </p:blipFill>
        <p:spPr>
          <a:xfrm>
            <a:off x="111967" y="233096"/>
            <a:ext cx="12192000" cy="6522436"/>
          </a:xfrm>
          <a:prstGeom prst="rect">
            <a:avLst/>
          </a:prstGeom>
        </p:spPr>
      </p:pic>
      <p:sp>
        <p:nvSpPr>
          <p:cNvPr id="4" name="Arrow: Right 3">
            <a:extLst>
              <a:ext uri="{FF2B5EF4-FFF2-40B4-BE49-F238E27FC236}">
                <a16:creationId xmlns:a16="http://schemas.microsoft.com/office/drawing/2014/main" id="{A5F6EC12-D550-0C85-2661-7182D8CD942D}"/>
              </a:ext>
            </a:extLst>
          </p:cNvPr>
          <p:cNvSpPr/>
          <p:nvPr/>
        </p:nvSpPr>
        <p:spPr>
          <a:xfrm>
            <a:off x="0" y="167782"/>
            <a:ext cx="2500604" cy="494746"/>
          </a:xfrm>
          <a:prstGeom prst="rightArrow">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458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0AD96-F50D-7BF0-1C29-C102D9BC01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93B88D-FEFB-FCCC-DE10-B9D69D0976D3}"/>
              </a:ext>
            </a:extLst>
          </p:cNvPr>
          <p:cNvSpPr>
            <a:spLocks noGrp="1"/>
          </p:cNvSpPr>
          <p:nvPr>
            <p:ph type="title"/>
          </p:nvPr>
        </p:nvSpPr>
        <p:spPr/>
        <p:txBody>
          <a:bodyPr/>
          <a:lstStyle/>
          <a:p>
            <a:r>
              <a:rPr lang="en-US" dirty="0"/>
              <a:t>Our Goal: </a:t>
            </a:r>
            <a:br>
              <a:rPr lang="en-US" dirty="0"/>
            </a:br>
            <a:endParaRPr lang="en-US" dirty="0"/>
          </a:p>
        </p:txBody>
      </p:sp>
      <p:sp>
        <p:nvSpPr>
          <p:cNvPr id="3" name="Content Placeholder 2">
            <a:extLst>
              <a:ext uri="{FF2B5EF4-FFF2-40B4-BE49-F238E27FC236}">
                <a16:creationId xmlns:a16="http://schemas.microsoft.com/office/drawing/2014/main" id="{DCAA994B-ED23-0EF7-FB98-8F34ED94B77E}"/>
              </a:ext>
            </a:extLst>
          </p:cNvPr>
          <p:cNvSpPr>
            <a:spLocks noGrp="1"/>
          </p:cNvSpPr>
          <p:nvPr>
            <p:ph sz="quarter" idx="13"/>
          </p:nvPr>
        </p:nvSpPr>
        <p:spPr>
          <a:xfrm>
            <a:off x="3512127" y="651164"/>
            <a:ext cx="8243455" cy="6373091"/>
          </a:xfrm>
        </p:spPr>
        <p:txBody>
          <a:bodyPr>
            <a:normAutofit fontScale="85000" lnSpcReduction="20000"/>
          </a:bodyPr>
          <a:lstStyle/>
          <a:p>
            <a:pPr marL="0" indent="0">
              <a:buNone/>
            </a:pPr>
            <a:r>
              <a:rPr lang="en-US" sz="4300" b="1" dirty="0"/>
              <a:t>Learners will develop the skills, talents, and abilities to work cooperatively in any setting.</a:t>
            </a:r>
          </a:p>
          <a:p>
            <a:pPr marL="0" indent="0">
              <a:buNone/>
            </a:pPr>
            <a:endParaRPr lang="en-US" sz="4300" dirty="0"/>
          </a:p>
          <a:p>
            <a:pPr marL="0" indent="0">
              <a:buNone/>
            </a:pPr>
            <a:r>
              <a:rPr lang="en-US" sz="4300" b="1" dirty="0"/>
              <a:t>Students will:</a:t>
            </a:r>
          </a:p>
          <a:p>
            <a:pPr lvl="0"/>
            <a:r>
              <a:rPr lang="en-US" sz="4000" dirty="0"/>
              <a:t>Form basic connections</a:t>
            </a:r>
          </a:p>
          <a:p>
            <a:pPr lvl="0"/>
            <a:r>
              <a:rPr lang="en-US" sz="4000" dirty="0"/>
              <a:t>Actively listen to learn different perspectives</a:t>
            </a:r>
          </a:p>
          <a:p>
            <a:pPr lvl="0"/>
            <a:r>
              <a:rPr lang="en-US" sz="4000" dirty="0"/>
              <a:t>Make connections with people who have similar interests</a:t>
            </a:r>
          </a:p>
          <a:p>
            <a:pPr lvl="0"/>
            <a:r>
              <a:rPr lang="en-US" sz="4000" dirty="0"/>
              <a:t>Participate in group activities that lead to positive </a:t>
            </a:r>
            <a:r>
              <a:rPr lang="en-US" sz="4000" dirty="0" err="1"/>
              <a:t>behaviour</a:t>
            </a:r>
            <a:endParaRPr lang="en-US" dirty="0"/>
          </a:p>
        </p:txBody>
      </p:sp>
      <p:sp>
        <p:nvSpPr>
          <p:cNvPr id="4" name="TextBox 3">
            <a:extLst>
              <a:ext uri="{FF2B5EF4-FFF2-40B4-BE49-F238E27FC236}">
                <a16:creationId xmlns:a16="http://schemas.microsoft.com/office/drawing/2014/main" id="{89528DCD-A5A1-2108-3271-12D57C9ABBF5}"/>
              </a:ext>
            </a:extLst>
          </p:cNvPr>
          <p:cNvSpPr txBox="1"/>
          <p:nvPr/>
        </p:nvSpPr>
        <p:spPr>
          <a:xfrm>
            <a:off x="928255" y="3255818"/>
            <a:ext cx="218901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Franklin Gothic Book"/>
                <a:ea typeface="+mn-ea"/>
                <a:cs typeface="+mn-cs"/>
              </a:rPr>
              <a:t>These bulleted goals are from the initiating phase of the continuum</a:t>
            </a:r>
          </a:p>
        </p:txBody>
      </p:sp>
      <p:sp>
        <p:nvSpPr>
          <p:cNvPr id="5" name="Arrow: Right 4">
            <a:extLst>
              <a:ext uri="{FF2B5EF4-FFF2-40B4-BE49-F238E27FC236}">
                <a16:creationId xmlns:a16="http://schemas.microsoft.com/office/drawing/2014/main" id="{D7F6CE3F-604F-B706-B979-FC2D0703F717}"/>
              </a:ext>
            </a:extLst>
          </p:cNvPr>
          <p:cNvSpPr/>
          <p:nvPr/>
        </p:nvSpPr>
        <p:spPr>
          <a:xfrm rot="1032456">
            <a:off x="2722419" y="4225314"/>
            <a:ext cx="658090" cy="44366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3354697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21A724-9E23-D3EC-72F3-AEBBEE348934}"/>
              </a:ext>
            </a:extLst>
          </p:cNvPr>
          <p:cNvSpPr>
            <a:spLocks noGrp="1"/>
          </p:cNvSpPr>
          <p:nvPr>
            <p:ph type="title"/>
          </p:nvPr>
        </p:nvSpPr>
        <p:spPr>
          <a:xfrm>
            <a:off x="589560" y="856180"/>
            <a:ext cx="4560584" cy="1128068"/>
          </a:xfrm>
        </p:spPr>
        <p:txBody>
          <a:bodyPr vert="horz" lIns="91440" tIns="45720" rIns="91440" bIns="45720" rtlCol="0" anchor="ctr" anchorCtr="0">
            <a:normAutofit/>
          </a:bodyPr>
          <a:lstStyle/>
          <a:p>
            <a:r>
              <a:rPr lang="en-US" sz="4000" b="1" i="0" spc="100" baseline="0"/>
              <a:t>Our First Step</a:t>
            </a:r>
          </a:p>
        </p:txBody>
      </p:sp>
      <p:grpSp>
        <p:nvGrpSpPr>
          <p:cNvPr id="17" name="Group 1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4B42C25-5A89-0558-450D-B0DF8D9FC211}"/>
              </a:ext>
            </a:extLst>
          </p:cNvPr>
          <p:cNvSpPr txBox="1"/>
          <p:nvPr/>
        </p:nvSpPr>
        <p:spPr>
          <a:xfrm>
            <a:off x="590719" y="2330505"/>
            <a:ext cx="4559425" cy="3979585"/>
          </a:xfrm>
          <a:prstGeom prst="rect">
            <a:avLst/>
          </a:prstGeom>
        </p:spPr>
        <p:txBody>
          <a:bodyPr vert="horz" lIns="91440" tIns="45720" rIns="91440" bIns="45720" rtlCol="0" anchor="ctr">
            <a:normAutofit/>
          </a:bodyPr>
          <a:lstStyle/>
          <a:p>
            <a:pPr marL="228600" indent="-228600">
              <a:lnSpc>
                <a:spcPct val="90000"/>
              </a:lnSpc>
              <a:spcBef>
                <a:spcPts val="1000"/>
              </a:spcBef>
              <a:buFont typeface="Arial" panose="020B0604020202020204" pitchFamily="34" charset="0"/>
              <a:buChar char="•"/>
            </a:pPr>
            <a:r>
              <a:rPr lang="en-US" sz="3000" dirty="0"/>
              <a:t>Meet with students to gain their perspective</a:t>
            </a:r>
          </a:p>
          <a:p>
            <a:pPr marL="228600" indent="-228600">
              <a:lnSpc>
                <a:spcPct val="90000"/>
              </a:lnSpc>
              <a:spcBef>
                <a:spcPts val="1000"/>
              </a:spcBef>
              <a:buFont typeface="Arial" panose="020B0604020202020204" pitchFamily="34" charset="0"/>
              <a:buChar char="•"/>
            </a:pPr>
            <a:endParaRPr lang="en-US" sz="2000" dirty="0"/>
          </a:p>
          <a:p>
            <a:pPr marL="228600" indent="-228600">
              <a:lnSpc>
                <a:spcPct val="90000"/>
              </a:lnSpc>
              <a:spcBef>
                <a:spcPts val="1000"/>
              </a:spcBef>
              <a:buFont typeface="Arial" panose="020B0604020202020204" pitchFamily="34" charset="0"/>
              <a:buChar char="•"/>
            </a:pPr>
            <a:endParaRPr lang="en-US" sz="20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550F403-EAD5-DD07-D7A6-19AE83178BE5}"/>
              </a:ext>
            </a:extLst>
          </p:cNvPr>
          <p:cNvPicPr>
            <a:picLocks noChangeAspect="1"/>
          </p:cNvPicPr>
          <p:nvPr/>
        </p:nvPicPr>
        <p:blipFill>
          <a:blip r:embed="rId2"/>
          <a:srcRect r="-1" b="2436"/>
          <a:stretch>
            <a:fillRect/>
          </a:stretch>
        </p:blipFill>
        <p:spPr>
          <a:xfrm>
            <a:off x="5977788" y="799352"/>
            <a:ext cx="5425410" cy="5259296"/>
          </a:xfrm>
          <a:prstGeom prst="rect">
            <a:avLst/>
          </a:prstGeom>
        </p:spPr>
      </p:pic>
    </p:spTree>
    <p:extLst>
      <p:ext uri="{BB962C8B-B14F-4D97-AF65-F5344CB8AC3E}">
        <p14:creationId xmlns:p14="http://schemas.microsoft.com/office/powerpoint/2010/main" val="355868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14C0A3-2382-F3BE-A6B3-35F1D7DC0FAF}"/>
              </a:ext>
            </a:extLst>
          </p:cNvPr>
          <p:cNvPicPr>
            <a:picLocks noChangeAspect="1"/>
          </p:cNvPicPr>
          <p:nvPr/>
        </p:nvPicPr>
        <p:blipFill>
          <a:blip r:embed="rId2"/>
          <a:stretch>
            <a:fillRect/>
          </a:stretch>
        </p:blipFill>
        <p:spPr>
          <a:xfrm>
            <a:off x="353832" y="254995"/>
            <a:ext cx="11484335" cy="6348010"/>
          </a:xfrm>
          <a:prstGeom prst="rect">
            <a:avLst/>
          </a:prstGeom>
        </p:spPr>
      </p:pic>
    </p:spTree>
    <p:extLst>
      <p:ext uri="{BB962C8B-B14F-4D97-AF65-F5344CB8AC3E}">
        <p14:creationId xmlns:p14="http://schemas.microsoft.com/office/powerpoint/2010/main" val="506442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FEC6-A5BD-CA0C-8F00-A7F8651210C2}"/>
              </a:ext>
            </a:extLst>
          </p:cNvPr>
          <p:cNvSpPr>
            <a:spLocks noGrp="1"/>
          </p:cNvSpPr>
          <p:nvPr>
            <p:ph type="title"/>
          </p:nvPr>
        </p:nvSpPr>
        <p:spPr>
          <a:xfrm>
            <a:off x="594360" y="102875"/>
            <a:ext cx="2148840" cy="1680205"/>
          </a:xfrm>
        </p:spPr>
        <p:txBody>
          <a:bodyPr/>
          <a:lstStyle/>
          <a:p>
            <a:r>
              <a:rPr lang="en-US" dirty="0"/>
              <a:t>Our </a:t>
            </a:r>
            <a:br>
              <a:rPr lang="en-US" dirty="0"/>
            </a:br>
            <a:r>
              <a:rPr lang="en-US" dirty="0"/>
              <a:t>Next </a:t>
            </a:r>
            <a:br>
              <a:rPr lang="en-US" dirty="0"/>
            </a:br>
            <a:r>
              <a:rPr lang="en-US" dirty="0"/>
              <a:t>Steps</a:t>
            </a:r>
          </a:p>
        </p:txBody>
      </p:sp>
      <p:sp>
        <p:nvSpPr>
          <p:cNvPr id="3" name="Content Placeholder 2">
            <a:extLst>
              <a:ext uri="{FF2B5EF4-FFF2-40B4-BE49-F238E27FC236}">
                <a16:creationId xmlns:a16="http://schemas.microsoft.com/office/drawing/2014/main" id="{AADBBAD3-18CF-248E-4B47-89B41C13BA41}"/>
              </a:ext>
            </a:extLst>
          </p:cNvPr>
          <p:cNvSpPr>
            <a:spLocks noGrp="1"/>
          </p:cNvSpPr>
          <p:nvPr>
            <p:ph sz="quarter" idx="13"/>
          </p:nvPr>
        </p:nvSpPr>
        <p:spPr>
          <a:xfrm>
            <a:off x="3532908" y="1238948"/>
            <a:ext cx="8215745" cy="5066936"/>
          </a:xfrm>
        </p:spPr>
        <p:txBody>
          <a:bodyPr>
            <a:normAutofit fontScale="40000" lnSpcReduction="20000"/>
          </a:bodyPr>
          <a:lstStyle/>
          <a:p>
            <a:r>
              <a:rPr lang="en-US" sz="10000" b="1" dirty="0"/>
              <a:t>Phase 1 Focus: Building Cooperation</a:t>
            </a:r>
          </a:p>
          <a:p>
            <a:pPr lvl="1"/>
            <a:r>
              <a:rPr lang="en-US" sz="10000" dirty="0"/>
              <a:t>Define Cooperation (Shared Understanding)</a:t>
            </a:r>
          </a:p>
          <a:p>
            <a:pPr lvl="1"/>
            <a:r>
              <a:rPr lang="en-US" sz="10000" dirty="0"/>
              <a:t>Develop a clear, shared definition</a:t>
            </a:r>
          </a:p>
          <a:p>
            <a:pPr lvl="1"/>
            <a:r>
              <a:rPr lang="en-US" sz="10000" dirty="0"/>
              <a:t>Focus on observable behaviours</a:t>
            </a:r>
          </a:p>
          <a:p>
            <a:pPr lvl="1"/>
            <a:r>
              <a:rPr lang="en-US" sz="10000" dirty="0"/>
              <a:t>Use common language for students, staff, and families</a:t>
            </a:r>
          </a:p>
          <a:p>
            <a:endParaRPr lang="en-US" dirty="0"/>
          </a:p>
        </p:txBody>
      </p:sp>
      <p:sp>
        <p:nvSpPr>
          <p:cNvPr id="4" name="Title 1">
            <a:extLst>
              <a:ext uri="{FF2B5EF4-FFF2-40B4-BE49-F238E27FC236}">
                <a16:creationId xmlns:a16="http://schemas.microsoft.com/office/drawing/2014/main" id="{FE7D11D5-E42F-8858-F386-33B844D3E908}"/>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4400" b="1" i="0" u="none" strike="noStrike" kern="1200" cap="none" spc="100" normalizeH="0" baseline="0" noProof="0" dirty="0">
                <a:ln>
                  <a:noFill/>
                </a:ln>
                <a:solidFill>
                  <a:srgbClr val="000000"/>
                </a:solidFill>
                <a:effectLst/>
                <a:uLnTx/>
                <a:uFillTx/>
                <a:latin typeface="Franklin Gothic Demi"/>
                <a:ea typeface="+mj-ea"/>
                <a:cs typeface="+mj-cs"/>
              </a:rPr>
              <a:t>February to June</a:t>
            </a:r>
          </a:p>
        </p:txBody>
      </p:sp>
    </p:spTree>
    <p:extLst>
      <p:ext uri="{BB962C8B-B14F-4D97-AF65-F5344CB8AC3E}">
        <p14:creationId xmlns:p14="http://schemas.microsoft.com/office/powerpoint/2010/main" val="4144010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FEC6-A5BD-CA0C-8F00-A7F8651210C2}"/>
              </a:ext>
            </a:extLst>
          </p:cNvPr>
          <p:cNvSpPr>
            <a:spLocks noGrp="1"/>
          </p:cNvSpPr>
          <p:nvPr>
            <p:ph type="title"/>
          </p:nvPr>
        </p:nvSpPr>
        <p:spPr>
          <a:xfrm>
            <a:off x="594360" y="102875"/>
            <a:ext cx="2148840" cy="1680205"/>
          </a:xfrm>
        </p:spPr>
        <p:txBody>
          <a:bodyPr/>
          <a:lstStyle/>
          <a:p>
            <a:r>
              <a:rPr lang="en-US" dirty="0"/>
              <a:t>Our </a:t>
            </a:r>
            <a:br>
              <a:rPr lang="en-US" dirty="0"/>
            </a:br>
            <a:r>
              <a:rPr lang="en-US" dirty="0"/>
              <a:t>Next </a:t>
            </a:r>
            <a:br>
              <a:rPr lang="en-US" dirty="0"/>
            </a:br>
            <a:r>
              <a:rPr lang="en-US" dirty="0"/>
              <a:t>Steps</a:t>
            </a:r>
          </a:p>
        </p:txBody>
      </p:sp>
      <p:sp>
        <p:nvSpPr>
          <p:cNvPr id="3" name="Content Placeholder 2">
            <a:extLst>
              <a:ext uri="{FF2B5EF4-FFF2-40B4-BE49-F238E27FC236}">
                <a16:creationId xmlns:a16="http://schemas.microsoft.com/office/drawing/2014/main" id="{AADBBAD3-18CF-248E-4B47-89B41C13BA41}"/>
              </a:ext>
            </a:extLst>
          </p:cNvPr>
          <p:cNvSpPr>
            <a:spLocks noGrp="1"/>
          </p:cNvSpPr>
          <p:nvPr>
            <p:ph sz="quarter" idx="13"/>
          </p:nvPr>
        </p:nvSpPr>
        <p:spPr>
          <a:xfrm>
            <a:off x="3532908" y="1238948"/>
            <a:ext cx="8215745" cy="5066936"/>
          </a:xfrm>
        </p:spPr>
        <p:txBody>
          <a:bodyPr>
            <a:normAutofit fontScale="40000" lnSpcReduction="20000"/>
          </a:bodyPr>
          <a:lstStyle/>
          <a:p>
            <a:r>
              <a:rPr lang="en-US" sz="10000" b="1" dirty="0"/>
              <a:t>Phase 1 Focus: Building Cooperation</a:t>
            </a:r>
          </a:p>
          <a:p>
            <a:pPr lvl="1"/>
            <a:r>
              <a:rPr lang="en-US" sz="10000" dirty="0"/>
              <a:t>Define Cooperation (Shared Understanding)</a:t>
            </a:r>
          </a:p>
          <a:p>
            <a:pPr lvl="1"/>
            <a:r>
              <a:rPr lang="en-US" sz="10000" dirty="0"/>
              <a:t>Develop a clear, shared definition</a:t>
            </a:r>
          </a:p>
          <a:p>
            <a:pPr lvl="1"/>
            <a:r>
              <a:rPr lang="en-US" sz="10000" dirty="0"/>
              <a:t>Focus on observable behaviours</a:t>
            </a:r>
          </a:p>
          <a:p>
            <a:pPr lvl="1"/>
            <a:r>
              <a:rPr lang="en-US" sz="10000" dirty="0"/>
              <a:t>Use common language for students, staff, and families</a:t>
            </a:r>
          </a:p>
          <a:p>
            <a:endParaRPr lang="en-US" dirty="0"/>
          </a:p>
        </p:txBody>
      </p:sp>
      <p:sp>
        <p:nvSpPr>
          <p:cNvPr id="4" name="Title 1">
            <a:extLst>
              <a:ext uri="{FF2B5EF4-FFF2-40B4-BE49-F238E27FC236}">
                <a16:creationId xmlns:a16="http://schemas.microsoft.com/office/drawing/2014/main" id="{FE7D11D5-E42F-8858-F386-33B844D3E908}"/>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February to June</a:t>
            </a:r>
          </a:p>
        </p:txBody>
      </p:sp>
      <p:sp>
        <p:nvSpPr>
          <p:cNvPr id="5" name="Content Placeholder 2">
            <a:extLst>
              <a:ext uri="{FF2B5EF4-FFF2-40B4-BE49-F238E27FC236}">
                <a16:creationId xmlns:a16="http://schemas.microsoft.com/office/drawing/2014/main" id="{D9B08D90-B01F-78DF-A634-DD96A7F245C1}"/>
              </a:ext>
            </a:extLst>
          </p:cNvPr>
          <p:cNvSpPr txBox="1">
            <a:spLocks/>
          </p:cNvSpPr>
          <p:nvPr/>
        </p:nvSpPr>
        <p:spPr>
          <a:xfrm>
            <a:off x="3787140" y="799572"/>
            <a:ext cx="7810500" cy="3699328"/>
          </a:xfrm>
          <a:prstGeom prst="rect">
            <a:avLst/>
          </a:prstGeom>
        </p:spPr>
        <p:txBody>
          <a:bodyPr vert="horz" lIns="0" tIns="228600" rIns="0" bIns="0" rtlCol="0">
            <a:normAutofit fontScale="25000" lnSpcReduction="20000"/>
          </a:bodyPr>
          <a:lstStyle>
            <a:lvl1pPr marL="283464"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1pPr>
            <a:lvl2pPr marL="6858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2pPr>
            <a:lvl3pPr marL="11430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4pPr>
            <a:lvl5pPr marL="20574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kumimoji="0" lang="en-US" sz="16000" b="1" i="0" u="none" strike="noStrike" kern="1200" cap="none" spc="0" normalizeH="0" baseline="0" noProof="0">
                <a:ln>
                  <a:noFill/>
                </a:ln>
                <a:solidFill>
                  <a:srgbClr val="000000"/>
                </a:solidFill>
                <a:effectLst/>
                <a:uLnTx/>
                <a:uFillTx/>
                <a:latin typeface="Franklin Gothic Book"/>
                <a:ea typeface="+mn-ea"/>
                <a:cs typeface="+mn-cs"/>
              </a:rPr>
              <a:t>Align Adult Language &amp; Modeling</a:t>
            </a:r>
          </a:p>
          <a:p>
            <a:pPr marL="283464" marR="0" lvl="0" indent="-283464"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16000" b="0" i="0" u="none" strike="noStrike" kern="1200" cap="none" spc="0" normalizeH="0" baseline="0" noProof="0">
                <a:ln>
                  <a:noFill/>
                </a:ln>
                <a:solidFill>
                  <a:srgbClr val="000000"/>
                </a:solidFill>
                <a:effectLst/>
                <a:uLnTx/>
                <a:uFillTx/>
                <a:latin typeface="Franklin Gothic Book"/>
                <a:ea typeface="+mn-ea"/>
                <a:cs typeface="+mn-cs"/>
              </a:rPr>
              <a:t>Model consistent language for cooperation</a:t>
            </a:r>
          </a:p>
          <a:p>
            <a:pPr marL="283464" marR="0" lvl="0" indent="-283464"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16000" b="0" i="0" u="none" strike="noStrike" kern="1200" cap="none" spc="0" normalizeH="0" baseline="0" noProof="0">
                <a:ln>
                  <a:noFill/>
                </a:ln>
                <a:solidFill>
                  <a:srgbClr val="000000"/>
                </a:solidFill>
                <a:effectLst/>
                <a:uLnTx/>
                <a:uFillTx/>
                <a:latin typeface="Franklin Gothic Book"/>
                <a:ea typeface="+mn-ea"/>
                <a:cs typeface="+mn-cs"/>
              </a:rPr>
              <a:t>Use scripts for things like (for example):</a:t>
            </a:r>
          </a:p>
          <a:p>
            <a:pPr marL="685800" marR="0" lvl="1" indent="-283464"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16000" b="0" i="0" u="none" strike="noStrike" kern="1200" cap="none" spc="0" normalizeH="0" baseline="0" noProof="0">
                <a:ln>
                  <a:noFill/>
                </a:ln>
                <a:solidFill>
                  <a:srgbClr val="000000"/>
                </a:solidFill>
                <a:effectLst/>
                <a:uLnTx/>
                <a:uFillTx/>
                <a:latin typeface="Franklin Gothic Book"/>
                <a:ea typeface="+mn-ea"/>
                <a:cs typeface="+mn-cs"/>
              </a:rPr>
              <a:t>Disagreement, Turn-taking, Participation</a:t>
            </a:r>
          </a:p>
          <a:p>
            <a:pPr marL="685800" marR="0" lvl="1" indent="-283464"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16000" b="0" i="0" u="none" strike="noStrike" kern="1200" cap="none" spc="0" normalizeH="0" baseline="0" noProof="0">
                <a:ln>
                  <a:noFill/>
                </a:ln>
                <a:solidFill>
                  <a:srgbClr val="000000"/>
                </a:solidFill>
                <a:effectLst/>
                <a:uLnTx/>
                <a:uFillTx/>
                <a:latin typeface="Franklin Gothic Book"/>
                <a:ea typeface="+mn-ea"/>
                <a:cs typeface="+mn-cs"/>
              </a:rPr>
              <a:t>Connecting with families</a:t>
            </a:r>
          </a:p>
          <a:p>
            <a:pPr marL="283464" marR="0" lvl="0" indent="-283464"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16000" b="0" i="0" u="none" strike="noStrike" kern="1200" cap="none" spc="0" normalizeH="0" baseline="0" noProof="0">
                <a:ln>
                  <a:noFill/>
                </a:ln>
                <a:solidFill>
                  <a:srgbClr val="000000"/>
                </a:solidFill>
                <a:effectLst/>
                <a:uLnTx/>
                <a:uFillTx/>
                <a:latin typeface="Franklin Gothic Book"/>
                <a:ea typeface="+mn-ea"/>
                <a:cs typeface="+mn-cs"/>
              </a:rPr>
              <a:t>Name and reinforce cooperative behaviours</a:t>
            </a:r>
          </a:p>
          <a:p>
            <a:pPr marL="283464" marR="0" lvl="0" indent="-283464"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2521924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a:extLst>
            <a:ext uri="{FF2B5EF4-FFF2-40B4-BE49-F238E27FC236}">
              <a16:creationId xmlns:a16="http://schemas.microsoft.com/office/drawing/2014/main" id="{C7E76883-536B-4F91-1541-855DC452BFE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28D9DF8-11EF-D4FE-FD83-5E097451EF4D}"/>
              </a:ext>
            </a:extLst>
          </p:cNvPr>
          <p:cNvPicPr/>
          <p:nvPr/>
        </p:nvPicPr>
        <p:blipFill>
          <a:blip r:embed="rId3" cstate="print">
            <a:extLst>
              <a:ext uri="{28A0092B-C50C-407E-A947-70E740481C1C}">
                <a14:useLocalDpi xmlns:a14="http://schemas.microsoft.com/office/drawing/2010/main" val="0"/>
              </a:ext>
            </a:extLst>
          </a:blip>
          <a:stretch>
            <a:fillRect/>
          </a:stretch>
        </p:blipFill>
        <p:spPr>
          <a:xfrm rot="21600000">
            <a:off x="9497926" y="5095783"/>
            <a:ext cx="2371074" cy="1386327"/>
          </a:xfrm>
          <a:prstGeom prst="rect">
            <a:avLst/>
          </a:prstGeom>
        </p:spPr>
      </p:pic>
      <p:sp>
        <p:nvSpPr>
          <p:cNvPr id="8" name="TextBox 7">
            <a:extLst>
              <a:ext uri="{FF2B5EF4-FFF2-40B4-BE49-F238E27FC236}">
                <a16:creationId xmlns:a16="http://schemas.microsoft.com/office/drawing/2014/main" id="{F79A5652-16D8-47D9-E1E2-05E87CF4F1FE}"/>
              </a:ext>
            </a:extLst>
          </p:cNvPr>
          <p:cNvSpPr txBox="1"/>
          <p:nvPr/>
        </p:nvSpPr>
        <p:spPr>
          <a:xfrm>
            <a:off x="787692" y="1206801"/>
            <a:ext cx="10097425" cy="2627899"/>
          </a:xfrm>
          <a:prstGeom prst="rect">
            <a:avLst/>
          </a:prstGeom>
          <a:noFill/>
        </p:spPr>
        <p:txBody>
          <a:bodyPr wrap="square" rtlCol="0">
            <a:spAutoFit/>
          </a:bodyPr>
          <a:lstStyle/>
          <a:p>
            <a:r>
              <a:rPr lang="en-US" sz="3000" dirty="0"/>
              <a:t>        </a:t>
            </a:r>
          </a:p>
          <a:p>
            <a:pPr marL="457200" marR="0">
              <a:lnSpc>
                <a:spcPct val="107000"/>
              </a:lnSpc>
              <a:spcBef>
                <a:spcPts val="0"/>
              </a:spcBef>
              <a:spcAft>
                <a:spcPts val="800"/>
              </a:spcAft>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highlight>
                  <a:srgbClr val="FFFF00"/>
                </a:highlight>
              </a:rPr>
              <a:t>GOAL :  </a:t>
            </a:r>
            <a:r>
              <a:rPr lang="en-US" sz="2400" b="1" dirty="0"/>
              <a:t>By June 2026, Perth Andover Middle School will improve behavioral engagement by creating a student-centered learning environment. 100% of teachers will intentionally incorporate the three learning styles in classroom instruction. </a:t>
            </a:r>
            <a:endParaRPr lang="en-US" sz="35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BFA2493-475A-EE4A-22E0-A82337B51A1B}"/>
              </a:ext>
            </a:extLst>
          </p:cNvPr>
          <p:cNvSpPr txBox="1"/>
          <p:nvPr/>
        </p:nvSpPr>
        <p:spPr>
          <a:xfrm>
            <a:off x="4393819" y="683581"/>
            <a:ext cx="4896853" cy="523220"/>
          </a:xfrm>
          <a:prstGeom prst="rect">
            <a:avLst/>
          </a:prstGeom>
          <a:noFill/>
        </p:spPr>
        <p:txBody>
          <a:bodyPr wrap="none" rtlCol="0">
            <a:spAutoFit/>
          </a:bodyPr>
          <a:lstStyle/>
          <a:p>
            <a:r>
              <a:rPr lang="en-US" sz="2800" dirty="0">
                <a:solidFill>
                  <a:srgbClr val="FF0000"/>
                </a:solidFill>
              </a:rPr>
              <a:t>School improvement Plan GOAL </a:t>
            </a:r>
          </a:p>
        </p:txBody>
      </p:sp>
    </p:spTree>
    <p:extLst>
      <p:ext uri="{BB962C8B-B14F-4D97-AF65-F5344CB8AC3E}">
        <p14:creationId xmlns:p14="http://schemas.microsoft.com/office/powerpoint/2010/main" val="2478624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11B20-605C-E795-3CB4-E8049BA295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C43107-4208-B4F5-1F36-C43E769353AA}"/>
              </a:ext>
            </a:extLst>
          </p:cNvPr>
          <p:cNvSpPr>
            <a:spLocks noGrp="1"/>
          </p:cNvSpPr>
          <p:nvPr>
            <p:ph type="title"/>
          </p:nvPr>
        </p:nvSpPr>
        <p:spPr>
          <a:xfrm>
            <a:off x="594360" y="102875"/>
            <a:ext cx="3669730" cy="1680205"/>
          </a:xfrm>
        </p:spPr>
        <p:txBody>
          <a:bodyPr/>
          <a:lstStyle/>
          <a:p>
            <a:r>
              <a:rPr lang="en-US" dirty="0"/>
              <a:t>School Improvement Goal </a:t>
            </a:r>
          </a:p>
        </p:txBody>
      </p:sp>
      <p:sp>
        <p:nvSpPr>
          <p:cNvPr id="3" name="Content Placeholder 2">
            <a:extLst>
              <a:ext uri="{FF2B5EF4-FFF2-40B4-BE49-F238E27FC236}">
                <a16:creationId xmlns:a16="http://schemas.microsoft.com/office/drawing/2014/main" id="{1C29E7EC-D45F-9435-20A7-DDB9E280DAE6}"/>
              </a:ext>
            </a:extLst>
          </p:cNvPr>
          <p:cNvSpPr>
            <a:spLocks noGrp="1"/>
          </p:cNvSpPr>
          <p:nvPr>
            <p:ph sz="quarter" idx="13"/>
          </p:nvPr>
        </p:nvSpPr>
        <p:spPr>
          <a:xfrm>
            <a:off x="1912775" y="2255985"/>
            <a:ext cx="9975837" cy="5066936"/>
          </a:xfrm>
        </p:spPr>
        <p:txBody>
          <a:bodyPr>
            <a:normAutofit/>
          </a:bodyPr>
          <a:lstStyle/>
          <a:p>
            <a:pPr>
              <a:lnSpc>
                <a:spcPct val="100000"/>
              </a:lnSpc>
            </a:pPr>
            <a:r>
              <a:rPr lang="en-US" sz="3500" dirty="0">
                <a:latin typeface="Times New Roman" panose="02020603050405020304" pitchFamily="18" charset="0"/>
                <a:cs typeface="Times New Roman" panose="02020603050405020304" pitchFamily="18" charset="0"/>
              </a:rPr>
              <a:t>By June 2026, PAMS will improve behavioral engagement by creating a student-centered learning environment. 100% of teachers will intentionally incorporate the three learning styles in classroom instruction. We will tailor instruction to meet the learning styles of students while incorporating choice, voice, and relevance to content areas.</a:t>
            </a:r>
          </a:p>
          <a:p>
            <a:pPr>
              <a:lnSpc>
                <a:spcPct val="100000"/>
              </a:lnSpc>
            </a:pPr>
            <a:endParaRPr lang="en-US" dirty="0"/>
          </a:p>
        </p:txBody>
      </p:sp>
      <p:sp>
        <p:nvSpPr>
          <p:cNvPr id="4" name="Title 1">
            <a:extLst>
              <a:ext uri="{FF2B5EF4-FFF2-40B4-BE49-F238E27FC236}">
                <a16:creationId xmlns:a16="http://schemas.microsoft.com/office/drawing/2014/main" id="{8276CBA0-BB56-1489-3708-CB27008648BA}"/>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srgbClr val="000000"/>
              </a:solidFill>
              <a:effectLst/>
              <a:uLnTx/>
              <a:uFillTx/>
              <a:latin typeface="Franklin Gothic Demi"/>
              <a:ea typeface="+mj-ea"/>
              <a:cs typeface="+mj-cs"/>
            </a:endParaRPr>
          </a:p>
        </p:txBody>
      </p:sp>
    </p:spTree>
    <p:extLst>
      <p:ext uri="{BB962C8B-B14F-4D97-AF65-F5344CB8AC3E}">
        <p14:creationId xmlns:p14="http://schemas.microsoft.com/office/powerpoint/2010/main" val="2107582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8C082-9183-D257-C82D-66AFE3A9C1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A0A3FB-8ED4-E705-377D-0F7750F4E313}"/>
              </a:ext>
            </a:extLst>
          </p:cNvPr>
          <p:cNvSpPr>
            <a:spLocks noGrp="1"/>
          </p:cNvSpPr>
          <p:nvPr>
            <p:ph type="title"/>
          </p:nvPr>
        </p:nvSpPr>
        <p:spPr>
          <a:xfrm>
            <a:off x="594360" y="102875"/>
            <a:ext cx="3669730" cy="1680205"/>
          </a:xfrm>
        </p:spPr>
        <p:txBody>
          <a:bodyPr/>
          <a:lstStyle/>
          <a:p>
            <a:r>
              <a:rPr lang="en-US" dirty="0"/>
              <a:t>Progress monitoring </a:t>
            </a:r>
          </a:p>
        </p:txBody>
      </p:sp>
      <p:sp>
        <p:nvSpPr>
          <p:cNvPr id="3" name="Content Placeholder 2">
            <a:extLst>
              <a:ext uri="{FF2B5EF4-FFF2-40B4-BE49-F238E27FC236}">
                <a16:creationId xmlns:a16="http://schemas.microsoft.com/office/drawing/2014/main" id="{0D17B053-AD3A-D05B-7BB2-7116DC93A3E0}"/>
              </a:ext>
            </a:extLst>
          </p:cNvPr>
          <p:cNvSpPr>
            <a:spLocks noGrp="1"/>
          </p:cNvSpPr>
          <p:nvPr>
            <p:ph sz="quarter" idx="13"/>
          </p:nvPr>
        </p:nvSpPr>
        <p:spPr>
          <a:xfrm>
            <a:off x="1912775" y="2255985"/>
            <a:ext cx="9975837" cy="5066936"/>
          </a:xfrm>
        </p:spPr>
        <p:txBody>
          <a:bodyPr>
            <a:normAutofit/>
          </a:bodyPr>
          <a:lstStyle/>
          <a:p>
            <a:r>
              <a:rPr lang="en-US" sz="3600" b="1" dirty="0"/>
              <a:t>Year end success will show a 10% increase in positive responses to questions 4,6, and 12 of the 2024 provincial student survey. </a:t>
            </a:r>
          </a:p>
          <a:p>
            <a:r>
              <a:rPr lang="en-US" sz="3600" b="1" dirty="0"/>
              <a:t>Progress monitoring will in-house student surveys, administration walkthroughs, and teacher self-assessments.</a:t>
            </a:r>
          </a:p>
          <a:p>
            <a:pPr>
              <a:lnSpc>
                <a:spcPct val="100000"/>
              </a:lnSpc>
            </a:pPr>
            <a:endParaRPr lang="en-US" dirty="0"/>
          </a:p>
        </p:txBody>
      </p:sp>
      <p:sp>
        <p:nvSpPr>
          <p:cNvPr id="4" name="Title 1">
            <a:extLst>
              <a:ext uri="{FF2B5EF4-FFF2-40B4-BE49-F238E27FC236}">
                <a16:creationId xmlns:a16="http://schemas.microsoft.com/office/drawing/2014/main" id="{008AD28E-12C8-FB97-7C82-9FE8DBCED91C}"/>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srgbClr val="000000"/>
              </a:solidFill>
              <a:effectLst/>
              <a:uLnTx/>
              <a:uFillTx/>
              <a:latin typeface="Franklin Gothic Demi"/>
              <a:ea typeface="+mj-ea"/>
              <a:cs typeface="+mj-cs"/>
            </a:endParaRPr>
          </a:p>
        </p:txBody>
      </p:sp>
    </p:spTree>
    <p:extLst>
      <p:ext uri="{BB962C8B-B14F-4D97-AF65-F5344CB8AC3E}">
        <p14:creationId xmlns:p14="http://schemas.microsoft.com/office/powerpoint/2010/main" val="2989231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D7CF6A-61DE-4B2A-8DDA-8A9A4AE45ACA}"/>
              </a:ext>
            </a:extLst>
          </p:cNvPr>
          <p:cNvPicPr/>
          <p:nvPr/>
        </p:nvPicPr>
        <p:blipFill>
          <a:blip r:embed="rId3" cstate="print">
            <a:extLst>
              <a:ext uri="{28A0092B-C50C-407E-A947-70E740481C1C}">
                <a14:useLocalDpi xmlns:a14="http://schemas.microsoft.com/office/drawing/2010/main" val="0"/>
              </a:ext>
            </a:extLst>
          </a:blip>
          <a:stretch>
            <a:fillRect/>
          </a:stretch>
        </p:blipFill>
        <p:spPr>
          <a:xfrm rot="21600000">
            <a:off x="9497926" y="5095783"/>
            <a:ext cx="2371074" cy="1386327"/>
          </a:xfrm>
          <a:prstGeom prst="rect">
            <a:avLst/>
          </a:prstGeom>
        </p:spPr>
      </p:pic>
      <p:sp>
        <p:nvSpPr>
          <p:cNvPr id="4" name="TextBox 3">
            <a:extLst>
              <a:ext uri="{FF2B5EF4-FFF2-40B4-BE49-F238E27FC236}">
                <a16:creationId xmlns:a16="http://schemas.microsoft.com/office/drawing/2014/main" id="{F5362B23-E309-4C23-BBC5-5CB68DB96BF8}"/>
              </a:ext>
            </a:extLst>
          </p:cNvPr>
          <p:cNvSpPr txBox="1"/>
          <p:nvPr/>
        </p:nvSpPr>
        <p:spPr>
          <a:xfrm>
            <a:off x="1219796" y="895409"/>
            <a:ext cx="8522081" cy="5825826"/>
          </a:xfrm>
          <a:prstGeom prst="rect">
            <a:avLst/>
          </a:prstGeom>
          <a:noFill/>
        </p:spPr>
        <p:txBody>
          <a:bodyPr wrap="square" rtlCol="0">
            <a:spAutoFit/>
          </a:bodyPr>
          <a:lstStyle/>
          <a:p>
            <a:pPr>
              <a:lnSpc>
                <a:spcPct val="116000"/>
              </a:lnSpc>
            </a:pPr>
            <a:r>
              <a:rPr lang="en-US" sz="3000" b="1" dirty="0">
                <a:latin typeface="Aptos" panose="020B0004020202020204" pitchFamily="34" charset="0"/>
                <a:ea typeface="Times New Roman" panose="02020603050405020304" pitchFamily="18" charset="0"/>
                <a:cs typeface="Times New Roman" panose="02020603050405020304" pitchFamily="18" charset="0"/>
              </a:rPr>
              <a:t>Indicators of success will include :</a:t>
            </a:r>
            <a:r>
              <a:rPr lang="en-US" sz="3000" dirty="0">
                <a:latin typeface="Aptos" panose="020B0004020202020204" pitchFamily="34" charset="0"/>
                <a:ea typeface="Times New Roman" panose="02020603050405020304" pitchFamily="18"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b="1" dirty="0"/>
              <a:t>Increase in Engagement scores on Provincial Student Survey (December) and PAMS Survey Scores (December/March/June)</a:t>
            </a:r>
            <a:endParaRPr lang="en-US" dirty="0"/>
          </a:p>
          <a:p>
            <a:pPr lvl="1"/>
            <a:r>
              <a:rPr lang="en-US" dirty="0"/>
              <a:t>Q12: “What I learn helps me understand the world.”</a:t>
            </a:r>
          </a:p>
          <a:p>
            <a:pPr lvl="1"/>
            <a:r>
              <a:rPr lang="en-US" dirty="0"/>
              <a:t>Q4: “I have choice in my schoolwork.”</a:t>
            </a:r>
          </a:p>
          <a:p>
            <a:pPr lvl="1"/>
            <a:r>
              <a:rPr lang="en-US" dirty="0"/>
              <a:t>Q6:   “My teachers listen to my ideas.”</a:t>
            </a:r>
          </a:p>
          <a:p>
            <a:pPr lvl="1"/>
            <a:endParaRPr lang="en-US" dirty="0"/>
          </a:p>
          <a:p>
            <a:pPr marL="285750" indent="-285750"/>
            <a:r>
              <a:rPr lang="en-US" b="1" dirty="0"/>
              <a:t>Increase Teacher Implementation of Personalized Strategies - scoreboard</a:t>
            </a:r>
            <a:endParaRPr lang="en-US" dirty="0"/>
          </a:p>
          <a:p>
            <a:pPr lvl="1"/>
            <a:r>
              <a:rPr lang="en-US" dirty="0"/>
              <a:t>Self-reporting to teams (huddles and reflections) </a:t>
            </a:r>
          </a:p>
          <a:p>
            <a:pPr lvl="1"/>
            <a:r>
              <a:rPr lang="en-US" dirty="0"/>
              <a:t>Evidence in lesson plan (teachers) / feedback (support staff)</a:t>
            </a:r>
          </a:p>
          <a:p>
            <a:pPr lvl="1"/>
            <a:r>
              <a:rPr lang="en-US" dirty="0"/>
              <a:t>Accountability partner/partners</a:t>
            </a:r>
          </a:p>
          <a:p>
            <a:pPr lvl="1"/>
            <a:r>
              <a:rPr lang="en-US" dirty="0"/>
              <a:t>Walkthroughs</a:t>
            </a:r>
          </a:p>
          <a:p>
            <a:pPr lvl="1"/>
            <a:r>
              <a:rPr lang="en-US" dirty="0"/>
              <a:t> </a:t>
            </a:r>
          </a:p>
          <a:p>
            <a:pPr marL="285750" indent="-285750"/>
            <a:r>
              <a:rPr lang="en-US" b="1" dirty="0"/>
              <a:t>Recognition of Student Effort</a:t>
            </a:r>
            <a:endParaRPr lang="en-US" dirty="0"/>
          </a:p>
          <a:p>
            <a:r>
              <a:rPr lang="en-US" dirty="0"/>
              <a:t>Monthly displays of student work in all classrooms or common areas.</a:t>
            </a:r>
          </a:p>
          <a:p>
            <a:pPr lvl="0"/>
            <a:r>
              <a:rPr lang="en-US" dirty="0"/>
              <a:t>Student feedback </a:t>
            </a:r>
          </a:p>
          <a:p>
            <a:r>
              <a:rPr lang="en-US" dirty="0"/>
              <a:t>Roar cards </a:t>
            </a:r>
          </a:p>
          <a:p>
            <a:pPr marL="342900" marR="0" lvl="0" indent="-342900">
              <a:lnSpc>
                <a:spcPct val="107000"/>
              </a:lnSpc>
              <a:spcBef>
                <a:spcPts val="0"/>
              </a:spcBef>
              <a:spcAft>
                <a:spcPts val="0"/>
              </a:spcAft>
              <a:buFont typeface="Symbol" panose="05050102010706020507" pitchFamily="18" charset="2"/>
              <a:buChar char=""/>
            </a:pPr>
            <a:endParaRPr lang="en-US" dirty="0"/>
          </a:p>
          <a:p>
            <a:endParaRPr lang="en-US" sz="2800" dirty="0">
              <a:solidFill>
                <a:srgbClr val="FF0000"/>
              </a:solidFill>
            </a:endParaRPr>
          </a:p>
        </p:txBody>
      </p:sp>
    </p:spTree>
    <p:extLst>
      <p:ext uri="{BB962C8B-B14F-4D97-AF65-F5344CB8AC3E}">
        <p14:creationId xmlns:p14="http://schemas.microsoft.com/office/powerpoint/2010/main" val="839591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extBox 1"/>
          <p:cNvSpPr txBox="1"/>
          <p:nvPr/>
        </p:nvSpPr>
        <p:spPr>
          <a:xfrm>
            <a:off x="890283" y="716524"/>
            <a:ext cx="5402179" cy="4351338"/>
          </a:xfrm>
          <a:prstGeom prst="rect">
            <a:avLst/>
          </a:prstGeom>
        </p:spPr>
        <p:txBody>
          <a:bodyPr vert="horz" lIns="91440" tIns="45720" rIns="91440" bIns="45720" rtlCol="0">
            <a:normAutofit fontScale="25000" lnSpcReduction="20000"/>
          </a:bodyPr>
          <a:lstStyle/>
          <a:p>
            <a:pPr>
              <a:lnSpc>
                <a:spcPct val="150000"/>
              </a:lnSpc>
              <a:spcAft>
                <a:spcPts val="1000"/>
              </a:spcAft>
            </a:pPr>
            <a:r>
              <a:rPr lang="en-US" sz="8000" b="1" dirty="0">
                <a:latin typeface="Times New Roman" panose="02020603050405020304" pitchFamily="18" charset="0"/>
                <a:ea typeface="Calibri" panose="020F0502020204030204" pitchFamily="34" charset="0"/>
                <a:cs typeface="Times New Roman" panose="02020603050405020304" pitchFamily="18" charset="0"/>
              </a:rPr>
              <a:t>Call to Order: </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en-US" sz="8000" b="1" dirty="0">
                <a:latin typeface="Times New Roman" panose="02020603050405020304" pitchFamily="18" charset="0"/>
                <a:ea typeface="Calibri" panose="020F0502020204030204" pitchFamily="34" charset="0"/>
                <a:cs typeface="Times New Roman" panose="02020603050405020304" pitchFamily="18" charset="0"/>
              </a:rPr>
              <a:t>Approval of the Agenda:</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en-US" sz="8000" b="1" dirty="0">
                <a:latin typeface="Times New Roman" panose="02020603050405020304" pitchFamily="18" charset="0"/>
                <a:ea typeface="Calibri" panose="020F0502020204030204" pitchFamily="34" charset="0"/>
                <a:cs typeface="Times New Roman" panose="02020603050405020304" pitchFamily="18" charset="0"/>
              </a:rPr>
              <a:t>Approval of the Minutes from Previous </a:t>
            </a:r>
          </a:p>
          <a:p>
            <a:pPr>
              <a:lnSpc>
                <a:spcPct val="150000"/>
              </a:lnSpc>
              <a:spcAft>
                <a:spcPts val="1000"/>
              </a:spcAft>
            </a:pPr>
            <a:r>
              <a:rPr lang="en-US" sz="8000" dirty="0">
                <a:latin typeface="Times New Roman" panose="02020603050405020304" pitchFamily="18" charset="0"/>
                <a:ea typeface="Calibri" panose="020F0502020204030204" pitchFamily="34" charset="0"/>
                <a:cs typeface="Times New Roman" panose="02020603050405020304" pitchFamily="18" charset="0"/>
              </a:rPr>
              <a:t>Meeting</a:t>
            </a:r>
            <a:r>
              <a:rPr lang="en-US" sz="8000" b="1" dirty="0">
                <a:latin typeface="Times New Roman" panose="02020603050405020304" pitchFamily="18" charset="0"/>
                <a:ea typeface="Calibri" panose="020F0502020204030204" pitchFamily="34" charset="0"/>
                <a:cs typeface="Times New Roman" panose="02020603050405020304" pitchFamily="18" charset="0"/>
              </a:rPr>
              <a:t> </a:t>
            </a:r>
            <a:r>
              <a:rPr lang="en-US" sz="8000" dirty="0">
                <a:latin typeface="Times New Roman" panose="02020603050405020304" pitchFamily="18" charset="0"/>
                <a:ea typeface="Calibri" panose="020F0502020204030204" pitchFamily="34" charset="0"/>
                <a:cs typeface="Times New Roman" panose="02020603050405020304" pitchFamily="18" charset="0"/>
              </a:rPr>
              <a:t>(December 2025) </a:t>
            </a:r>
          </a:p>
          <a:p>
            <a:pPr>
              <a:lnSpc>
                <a:spcPct val="150000"/>
              </a:lnSpc>
              <a:spcAft>
                <a:spcPts val="1000"/>
              </a:spcAft>
            </a:pPr>
            <a:r>
              <a:rPr lang="en-US" sz="8000" b="1" dirty="0">
                <a:latin typeface="Times New Roman" panose="02020603050405020304" pitchFamily="18" charset="0"/>
                <a:ea typeface="Calibri" panose="020F0502020204030204" pitchFamily="34" charset="0"/>
                <a:cs typeface="Times New Roman" panose="02020603050405020304" pitchFamily="18" charset="0"/>
              </a:rPr>
              <a:t> Business Arising from the Minutes:</a:t>
            </a:r>
          </a:p>
          <a:p>
            <a:pPr>
              <a:lnSpc>
                <a:spcPct val="120000"/>
              </a:lnSpc>
              <a:spcAft>
                <a:spcPts val="1000"/>
              </a:spcAft>
            </a:pPr>
            <a:r>
              <a:rPr lang="en-US" sz="8000" b="1" dirty="0">
                <a:latin typeface="Times New Roman" panose="02020603050405020304" pitchFamily="18" charset="0"/>
                <a:ea typeface="Calibri" panose="020F0502020204030204" pitchFamily="34" charset="0"/>
                <a:cs typeface="Times New Roman" panose="02020603050405020304" pitchFamily="18" charset="0"/>
              </a:rPr>
              <a:t>	</a:t>
            </a:r>
            <a:r>
              <a:rPr lang="en-US" sz="8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Declaration signing</a:t>
            </a:r>
            <a:endParaRPr lang="en-US" sz="8000" dirty="0">
              <a:latin typeface="Calibri" panose="020F0502020204030204" pitchFamily="34" charset="0"/>
              <a:ea typeface="Calibri" panose="020F0502020204030204" pitchFamily="34" charset="0"/>
              <a:cs typeface="Times New Roman" panose="02020603050405020304" pitchFamily="18" charset="0"/>
            </a:endParaRPr>
          </a:p>
          <a:p>
            <a:pPr fontAlgn="base">
              <a:spcAft>
                <a:spcPts val="1000"/>
              </a:spcAft>
            </a:pPr>
            <a:r>
              <a:rPr lang="en-US" sz="8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Standing items </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lvl="1" fontAlgn="base">
              <a:spcAft>
                <a:spcPts val="1000"/>
              </a:spcAft>
            </a:pPr>
            <a:r>
              <a:rPr lang="en-US" sz="8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Principal’s report - Claudine</a:t>
            </a:r>
          </a:p>
          <a:p>
            <a:pPr lvl="1" fontAlgn="base">
              <a:spcAft>
                <a:spcPts val="1000"/>
              </a:spcAft>
            </a:pPr>
            <a:r>
              <a:rPr lang="en-US" sz="7200" dirty="0">
                <a:latin typeface="Calibri" panose="020F0502020204030204" pitchFamily="34" charset="0"/>
                <a:ea typeface="Calibri" panose="020F0502020204030204" pitchFamily="34" charset="0"/>
                <a:cs typeface="Times New Roman" panose="02020603050405020304" pitchFamily="18" charset="0"/>
              </a:rPr>
              <a:t>	Staff/student update </a:t>
            </a:r>
          </a:p>
          <a:p>
            <a:pPr lvl="1" fontAlgn="base">
              <a:spcAft>
                <a:spcPts val="1000"/>
              </a:spcAft>
            </a:pPr>
            <a:r>
              <a:rPr lang="en-US" sz="7200" dirty="0">
                <a:latin typeface="Calibri" panose="020F0502020204030204" pitchFamily="34" charset="0"/>
                <a:ea typeface="Calibri" panose="020F0502020204030204" pitchFamily="34" charset="0"/>
                <a:cs typeface="Times New Roman" panose="02020603050405020304" pitchFamily="18" charset="0"/>
              </a:rPr>
              <a:t>	Long term recommendation – Middle school</a:t>
            </a:r>
          </a:p>
          <a:p>
            <a:pPr lvl="1" fontAlgn="base">
              <a:spcAft>
                <a:spcPts val="1000"/>
              </a:spcAft>
            </a:pPr>
            <a:r>
              <a:rPr lang="en-US" sz="7200" dirty="0">
                <a:latin typeface="Calibri" panose="020F0502020204030204" pitchFamily="34" charset="0"/>
                <a:ea typeface="Calibri" panose="020F0502020204030204" pitchFamily="34" charset="0"/>
                <a:cs typeface="Times New Roman" panose="02020603050405020304" pitchFamily="18" charset="0"/>
              </a:rPr>
              <a:t>	SIP update </a:t>
            </a:r>
          </a:p>
          <a:p>
            <a:pPr lvl="1" fontAlgn="base">
              <a:spcAft>
                <a:spcPts val="1000"/>
              </a:spcAft>
            </a:pPr>
            <a:r>
              <a:rPr lang="en-US" sz="8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Projects and events - Jessica</a:t>
            </a:r>
          </a:p>
          <a:p>
            <a:pPr lvl="1" fontAlgn="base">
              <a:spcAft>
                <a:spcPts val="1000"/>
              </a:spcAft>
            </a:pPr>
            <a:r>
              <a:rPr lang="en-US"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DEC report - Sophia</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lvl="1" fontAlgn="base">
              <a:spcAft>
                <a:spcPts val="1000"/>
              </a:spcAft>
            </a:pPr>
            <a:r>
              <a:rPr lang="en-US" sz="8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Home and School update – Jenna </a:t>
            </a:r>
          </a:p>
          <a:p>
            <a:pPr marL="342900" indent="-342900">
              <a:lnSpc>
                <a:spcPct val="115000"/>
              </a:lnSpc>
              <a:buFont typeface="Times New Roman" panose="02020603050405020304" pitchFamily="18" charset="0"/>
              <a:buChar char="-"/>
            </a:pPr>
            <a:endParaRPr lang="en-US" sz="8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Times New Roman" panose="02020603050405020304" pitchFamily="18" charset="0"/>
              <a:buChar char="-"/>
            </a:pPr>
            <a:endParaRPr lang="en-US" sz="80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15000"/>
              </a:lnSpc>
              <a:spcBef>
                <a:spcPts val="0"/>
              </a:spcBef>
              <a:spcAft>
                <a:spcPts val="0"/>
              </a:spcAft>
            </a:pPr>
            <a:r>
              <a:rPr lang="en-US" sz="8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nSpc>
                <a:spcPct val="90000"/>
              </a:lnSpc>
              <a:spcBef>
                <a:spcPts val="0"/>
              </a:spcBef>
              <a:spcAft>
                <a:spcPts val="0"/>
              </a:spcAft>
              <a:buFont typeface="Arial" panose="020B0604020202020204" pitchFamily="34" charset="0"/>
              <a:buChar char="•"/>
            </a:pPr>
            <a:r>
              <a:rPr lang="en-US" sz="1500" dirty="0">
                <a:effectLst/>
              </a:rPr>
              <a:t>  </a:t>
            </a:r>
          </a:p>
          <a:p>
            <a:pPr marL="0" marR="0" indent="-228600">
              <a:lnSpc>
                <a:spcPct val="90000"/>
              </a:lnSpc>
              <a:spcBef>
                <a:spcPts val="0"/>
              </a:spcBef>
              <a:spcAft>
                <a:spcPts val="0"/>
              </a:spcAft>
              <a:buFont typeface="Arial" panose="020B0604020202020204" pitchFamily="34" charset="0"/>
              <a:buChar char="•"/>
            </a:pPr>
            <a:endParaRPr lang="en-US" sz="1500" dirty="0">
              <a:effectLst/>
            </a:endParaRPr>
          </a:p>
          <a:p>
            <a:pPr marL="457200" indent="-228600">
              <a:lnSpc>
                <a:spcPct val="90000"/>
              </a:lnSpc>
              <a:buFont typeface="Arial" panose="020B0604020202020204" pitchFamily="34" charset="0"/>
              <a:buChar char="•"/>
            </a:pPr>
            <a:endParaRPr lang="en-US" sz="1500" dirty="0"/>
          </a:p>
          <a:p>
            <a:pPr marL="457200" indent="-228600">
              <a:lnSpc>
                <a:spcPct val="90000"/>
              </a:lnSpc>
              <a:buFont typeface="Arial" panose="020B0604020202020204" pitchFamily="34" charset="0"/>
              <a:buChar char="•"/>
            </a:pPr>
            <a:endParaRPr lang="en-US" sz="1500" dirty="0"/>
          </a:p>
          <a:p>
            <a:pPr marL="457200" indent="-228600">
              <a:lnSpc>
                <a:spcPct val="90000"/>
              </a:lnSpc>
              <a:buFont typeface="Arial" panose="020B0604020202020204" pitchFamily="34" charset="0"/>
              <a:buChar char="•"/>
            </a:pPr>
            <a:endParaRPr lang="en-US" sz="1500" dirty="0"/>
          </a:p>
          <a:p>
            <a:pPr indent="-228600">
              <a:lnSpc>
                <a:spcPct val="90000"/>
              </a:lnSpc>
              <a:buFont typeface="Arial" panose="020B0604020202020204" pitchFamily="34" charset="0"/>
              <a:buChar char="•"/>
            </a:pPr>
            <a:endParaRPr lang="en-US" sz="1500" dirty="0"/>
          </a:p>
          <a:p>
            <a:pPr indent="-228600">
              <a:lnSpc>
                <a:spcPct val="90000"/>
              </a:lnSpc>
              <a:buFont typeface="Arial" panose="020B0604020202020204" pitchFamily="34" charset="0"/>
              <a:buChar char="•"/>
            </a:pPr>
            <a:endParaRPr lang="en-US" sz="1500" dirty="0"/>
          </a:p>
          <a:p>
            <a:pPr indent="-228600">
              <a:lnSpc>
                <a:spcPct val="90000"/>
              </a:lnSpc>
              <a:buFont typeface="Arial" panose="020B0604020202020204" pitchFamily="34" charset="0"/>
              <a:buChar char="•"/>
            </a:pPr>
            <a:endParaRPr lang="en-US" sz="1500" dirty="0"/>
          </a:p>
        </p:txBody>
      </p:sp>
      <p:sp>
        <p:nvSpPr>
          <p:cNvPr id="4" name="TextBox 3">
            <a:extLst>
              <a:ext uri="{FF2B5EF4-FFF2-40B4-BE49-F238E27FC236}">
                <a16:creationId xmlns:a16="http://schemas.microsoft.com/office/drawing/2014/main" id="{E972CD6D-7A0A-DB79-099E-76AD15914D22}"/>
              </a:ext>
            </a:extLst>
          </p:cNvPr>
          <p:cNvSpPr txBox="1"/>
          <p:nvPr/>
        </p:nvSpPr>
        <p:spPr>
          <a:xfrm>
            <a:off x="6693558" y="858786"/>
            <a:ext cx="4451557" cy="4491294"/>
          </a:xfrm>
          <a:prstGeom prst="rect">
            <a:avLst/>
          </a:prstGeom>
          <a:noFill/>
        </p:spPr>
        <p:txBody>
          <a:bodyPr wrap="square" rtlCol="0">
            <a:spAutoFit/>
          </a:bodyPr>
          <a:lstStyle/>
          <a:p>
            <a:r>
              <a:rPr lang="en-US" b="1" dirty="0"/>
              <a:t> </a:t>
            </a:r>
            <a:endParaRPr lang="en-US" dirty="0"/>
          </a:p>
          <a:p>
            <a:pPr fontAlgn="base">
              <a:lnSpc>
                <a:spcPct val="115000"/>
              </a:lnSpc>
              <a:spcAft>
                <a:spcPts val="1000"/>
              </a:spcAft>
            </a:pP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New Business:</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Budget – Jenna </a:t>
            </a:r>
          </a:p>
          <a:p>
            <a:pPr fontAlgn="base">
              <a:lnSpc>
                <a:spcPct val="115000"/>
              </a:lnSpc>
              <a:spcAft>
                <a:spcPts val="1000"/>
              </a:spcAft>
            </a:pP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Breakfast program – Claudine</a:t>
            </a:r>
          </a:p>
          <a:p>
            <a:pPr fontAlgn="base">
              <a:lnSpc>
                <a:spcPct val="115000"/>
              </a:lnSpc>
              <a:spcAft>
                <a:spcPts val="10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Correspondence: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15000"/>
              </a:lnSpc>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Closing Comments: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15000"/>
              </a:lnSpc>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Date of Next Meetings: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4A7E10E-0D42-BEC7-E652-09DA3436ACB4}"/>
              </a:ext>
            </a:extLst>
          </p:cNvPr>
          <p:cNvSpPr txBox="1"/>
          <p:nvPr/>
        </p:nvSpPr>
        <p:spPr>
          <a:xfrm>
            <a:off x="4283242" y="477997"/>
            <a:ext cx="1379621" cy="477054"/>
          </a:xfrm>
          <a:prstGeom prst="rect">
            <a:avLst/>
          </a:prstGeom>
          <a:noFill/>
        </p:spPr>
        <p:txBody>
          <a:bodyPr wrap="square" rtlCol="0">
            <a:spAutoFit/>
          </a:bodyPr>
          <a:lstStyle/>
          <a:p>
            <a:r>
              <a:rPr lang="en-US" sz="2500" b="1" dirty="0">
                <a:solidFill>
                  <a:srgbClr val="0070C0"/>
                </a:solidFill>
              </a:rPr>
              <a:t>AGENDA</a:t>
            </a:r>
          </a:p>
        </p:txBody>
      </p:sp>
    </p:spTree>
    <p:extLst>
      <p:ext uri="{BB962C8B-B14F-4D97-AF65-F5344CB8AC3E}">
        <p14:creationId xmlns:p14="http://schemas.microsoft.com/office/powerpoint/2010/main" val="3153955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F0DBC-5ECA-2FC7-0E3B-88D808E533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5EC324-D8D4-FF68-47D7-BA4FE3BA2929}"/>
              </a:ext>
            </a:extLst>
          </p:cNvPr>
          <p:cNvSpPr>
            <a:spLocks noGrp="1"/>
          </p:cNvSpPr>
          <p:nvPr>
            <p:ph type="title"/>
          </p:nvPr>
        </p:nvSpPr>
        <p:spPr>
          <a:xfrm>
            <a:off x="594360" y="102875"/>
            <a:ext cx="10873740" cy="1680205"/>
          </a:xfrm>
        </p:spPr>
        <p:txBody>
          <a:bodyPr anchor="b">
            <a:normAutofit/>
          </a:bodyPr>
          <a:lstStyle/>
          <a:p>
            <a:r>
              <a:rPr lang="en-US" dirty="0"/>
              <a:t>Progress monitoring – grade 6 </a:t>
            </a:r>
          </a:p>
        </p:txBody>
      </p:sp>
      <p:sp>
        <p:nvSpPr>
          <p:cNvPr id="4" name="Title 1">
            <a:extLst>
              <a:ext uri="{FF2B5EF4-FFF2-40B4-BE49-F238E27FC236}">
                <a16:creationId xmlns:a16="http://schemas.microsoft.com/office/drawing/2014/main" id="{D0C4D209-B2ED-8CCB-43C1-8F7693D61573}"/>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srgbClr val="000000"/>
              </a:solidFill>
              <a:effectLst/>
              <a:uLnTx/>
              <a:uFillTx/>
              <a:latin typeface="Franklin Gothic Demi"/>
              <a:ea typeface="+mj-ea"/>
              <a:cs typeface="+mj-cs"/>
            </a:endParaRPr>
          </a:p>
        </p:txBody>
      </p:sp>
      <p:pic>
        <p:nvPicPr>
          <p:cNvPr id="7" name="Picture 6">
            <a:extLst>
              <a:ext uri="{FF2B5EF4-FFF2-40B4-BE49-F238E27FC236}">
                <a16:creationId xmlns:a16="http://schemas.microsoft.com/office/drawing/2014/main" id="{ED8DE60E-7B14-A7BA-83BC-E5D478D6474C}"/>
              </a:ext>
            </a:extLst>
          </p:cNvPr>
          <p:cNvPicPr>
            <a:picLocks noChangeAspect="1"/>
          </p:cNvPicPr>
          <p:nvPr/>
        </p:nvPicPr>
        <p:blipFill>
          <a:blip r:embed="rId2"/>
          <a:stretch>
            <a:fillRect/>
          </a:stretch>
        </p:blipFill>
        <p:spPr>
          <a:xfrm>
            <a:off x="1043847" y="2186200"/>
            <a:ext cx="8357535" cy="3999996"/>
          </a:xfrm>
          <a:prstGeom prst="rect">
            <a:avLst/>
          </a:prstGeom>
        </p:spPr>
      </p:pic>
    </p:spTree>
    <p:extLst>
      <p:ext uri="{BB962C8B-B14F-4D97-AF65-F5344CB8AC3E}">
        <p14:creationId xmlns:p14="http://schemas.microsoft.com/office/powerpoint/2010/main" val="2370780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1728A-F6F1-D8D5-3BD7-F5390987E1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E3871-5B61-F22F-8454-8557159E4B76}"/>
              </a:ext>
            </a:extLst>
          </p:cNvPr>
          <p:cNvSpPr>
            <a:spLocks noGrp="1"/>
          </p:cNvSpPr>
          <p:nvPr>
            <p:ph type="title"/>
          </p:nvPr>
        </p:nvSpPr>
        <p:spPr>
          <a:xfrm>
            <a:off x="594360" y="102875"/>
            <a:ext cx="10873740" cy="1680205"/>
          </a:xfrm>
        </p:spPr>
        <p:txBody>
          <a:bodyPr anchor="b">
            <a:normAutofit/>
          </a:bodyPr>
          <a:lstStyle/>
          <a:p>
            <a:r>
              <a:rPr lang="en-US" dirty="0"/>
              <a:t>Progress monitoring – grade 7 </a:t>
            </a:r>
          </a:p>
        </p:txBody>
      </p:sp>
      <p:sp>
        <p:nvSpPr>
          <p:cNvPr id="4" name="Title 1">
            <a:extLst>
              <a:ext uri="{FF2B5EF4-FFF2-40B4-BE49-F238E27FC236}">
                <a16:creationId xmlns:a16="http://schemas.microsoft.com/office/drawing/2014/main" id="{E5BFBA14-B532-DDA6-80D0-995457FDCC94}"/>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srgbClr val="000000"/>
              </a:solidFill>
              <a:effectLst/>
              <a:uLnTx/>
              <a:uFillTx/>
              <a:latin typeface="Franklin Gothic Demi"/>
              <a:ea typeface="+mj-ea"/>
              <a:cs typeface="+mj-cs"/>
            </a:endParaRPr>
          </a:p>
        </p:txBody>
      </p:sp>
      <p:pic>
        <p:nvPicPr>
          <p:cNvPr id="12" name="Picture 11">
            <a:extLst>
              <a:ext uri="{FF2B5EF4-FFF2-40B4-BE49-F238E27FC236}">
                <a16:creationId xmlns:a16="http://schemas.microsoft.com/office/drawing/2014/main" id="{136446A6-FDB6-43B2-35BE-6C67FA8FFCB0}"/>
              </a:ext>
            </a:extLst>
          </p:cNvPr>
          <p:cNvPicPr>
            <a:picLocks noChangeAspect="1"/>
          </p:cNvPicPr>
          <p:nvPr/>
        </p:nvPicPr>
        <p:blipFill>
          <a:blip r:embed="rId2"/>
          <a:stretch>
            <a:fillRect/>
          </a:stretch>
        </p:blipFill>
        <p:spPr>
          <a:xfrm>
            <a:off x="1521419" y="2186774"/>
            <a:ext cx="8322377" cy="4238864"/>
          </a:xfrm>
          <a:prstGeom prst="rect">
            <a:avLst/>
          </a:prstGeom>
        </p:spPr>
      </p:pic>
    </p:spTree>
    <p:extLst>
      <p:ext uri="{BB962C8B-B14F-4D97-AF65-F5344CB8AC3E}">
        <p14:creationId xmlns:p14="http://schemas.microsoft.com/office/powerpoint/2010/main" val="561620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7C6A6-E6D5-DA1A-5E7F-3F8FEECC61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D9D36C-94BC-71B7-3238-5E3044FB4D58}"/>
              </a:ext>
            </a:extLst>
          </p:cNvPr>
          <p:cNvSpPr>
            <a:spLocks noGrp="1"/>
          </p:cNvSpPr>
          <p:nvPr>
            <p:ph type="title"/>
          </p:nvPr>
        </p:nvSpPr>
        <p:spPr>
          <a:xfrm>
            <a:off x="594360" y="102875"/>
            <a:ext cx="10873740" cy="1680205"/>
          </a:xfrm>
        </p:spPr>
        <p:txBody>
          <a:bodyPr anchor="b">
            <a:normAutofit/>
          </a:bodyPr>
          <a:lstStyle/>
          <a:p>
            <a:r>
              <a:rPr lang="en-US" dirty="0"/>
              <a:t>Progress monitoring – grade 8 </a:t>
            </a:r>
          </a:p>
        </p:txBody>
      </p:sp>
      <p:sp>
        <p:nvSpPr>
          <p:cNvPr id="4" name="Title 1">
            <a:extLst>
              <a:ext uri="{FF2B5EF4-FFF2-40B4-BE49-F238E27FC236}">
                <a16:creationId xmlns:a16="http://schemas.microsoft.com/office/drawing/2014/main" id="{F95D2B28-F876-4552-3C31-41213AD3C05A}"/>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srgbClr val="000000"/>
              </a:solidFill>
              <a:effectLst/>
              <a:uLnTx/>
              <a:uFillTx/>
              <a:latin typeface="Franklin Gothic Demi"/>
              <a:ea typeface="+mj-ea"/>
              <a:cs typeface="+mj-cs"/>
            </a:endParaRPr>
          </a:p>
        </p:txBody>
      </p:sp>
      <p:pic>
        <p:nvPicPr>
          <p:cNvPr id="7" name="Picture 6">
            <a:extLst>
              <a:ext uri="{FF2B5EF4-FFF2-40B4-BE49-F238E27FC236}">
                <a16:creationId xmlns:a16="http://schemas.microsoft.com/office/drawing/2014/main" id="{2EEA5DC2-573B-6A30-B1D0-C5F662687692}"/>
              </a:ext>
            </a:extLst>
          </p:cNvPr>
          <p:cNvPicPr>
            <a:picLocks noChangeAspect="1"/>
          </p:cNvPicPr>
          <p:nvPr/>
        </p:nvPicPr>
        <p:blipFill>
          <a:blip r:embed="rId2"/>
          <a:stretch>
            <a:fillRect/>
          </a:stretch>
        </p:blipFill>
        <p:spPr>
          <a:xfrm>
            <a:off x="1110125" y="2387811"/>
            <a:ext cx="8217480" cy="4003658"/>
          </a:xfrm>
          <a:prstGeom prst="rect">
            <a:avLst/>
          </a:prstGeom>
        </p:spPr>
      </p:pic>
    </p:spTree>
    <p:extLst>
      <p:ext uri="{BB962C8B-B14F-4D97-AF65-F5344CB8AC3E}">
        <p14:creationId xmlns:p14="http://schemas.microsoft.com/office/powerpoint/2010/main" val="4000783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2EA2C-1B26-C72D-B1E8-6B3DB62BD3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C66B30-24C7-A62A-D20A-2298BB932B40}"/>
              </a:ext>
            </a:extLst>
          </p:cNvPr>
          <p:cNvSpPr>
            <a:spLocks noGrp="1"/>
          </p:cNvSpPr>
          <p:nvPr>
            <p:ph type="title"/>
          </p:nvPr>
        </p:nvSpPr>
        <p:spPr>
          <a:xfrm>
            <a:off x="594360" y="102875"/>
            <a:ext cx="10873740" cy="1680205"/>
          </a:xfrm>
        </p:spPr>
        <p:txBody>
          <a:bodyPr anchor="b">
            <a:normAutofit/>
          </a:bodyPr>
          <a:lstStyle/>
          <a:p>
            <a:r>
              <a:rPr lang="en-US" dirty="0"/>
              <a:t>Special events and Projects</a:t>
            </a:r>
          </a:p>
        </p:txBody>
      </p:sp>
      <p:sp>
        <p:nvSpPr>
          <p:cNvPr id="4" name="Title 1">
            <a:extLst>
              <a:ext uri="{FF2B5EF4-FFF2-40B4-BE49-F238E27FC236}">
                <a16:creationId xmlns:a16="http://schemas.microsoft.com/office/drawing/2014/main" id="{CA4B2B6B-CB7F-AB3B-CAA4-47151117D774}"/>
              </a:ext>
            </a:extLst>
          </p:cNvPr>
          <p:cNvSpPr txBox="1">
            <a:spLocks/>
          </p:cNvSpPr>
          <p:nvPr/>
        </p:nvSpPr>
        <p:spPr>
          <a:xfrm>
            <a:off x="594360" y="2092211"/>
            <a:ext cx="2412076" cy="1680205"/>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400" b="1" i="0" u="none" strike="noStrike" kern="1200" cap="none" spc="100" normalizeH="0" baseline="0" noProof="0" dirty="0">
              <a:ln>
                <a:noFill/>
              </a:ln>
              <a:solidFill>
                <a:srgbClr val="000000"/>
              </a:solidFill>
              <a:effectLst/>
              <a:uLnTx/>
              <a:uFillTx/>
              <a:latin typeface="Franklin Gothic Demi"/>
              <a:ea typeface="+mj-ea"/>
              <a:cs typeface="+mj-cs"/>
            </a:endParaRPr>
          </a:p>
        </p:txBody>
      </p:sp>
      <p:sp>
        <p:nvSpPr>
          <p:cNvPr id="5" name="Content Placeholder 4">
            <a:extLst>
              <a:ext uri="{FF2B5EF4-FFF2-40B4-BE49-F238E27FC236}">
                <a16:creationId xmlns:a16="http://schemas.microsoft.com/office/drawing/2014/main" id="{71070673-F285-1976-ABF5-18BFFBD9BBD1}"/>
              </a:ext>
            </a:extLst>
          </p:cNvPr>
          <p:cNvSpPr>
            <a:spLocks noGrp="1"/>
          </p:cNvSpPr>
          <p:nvPr>
            <p:ph sz="quarter" idx="13"/>
          </p:nvPr>
        </p:nvSpPr>
        <p:spPr/>
        <p:txBody>
          <a:bodyPr>
            <a:normAutofit fontScale="92500" lnSpcReduction="10000"/>
          </a:bodyPr>
          <a:lstStyle/>
          <a:p>
            <a:r>
              <a:rPr lang="en-US" dirty="0"/>
              <a:t>ASD- West : Anti racism Pilot Project </a:t>
            </a:r>
          </a:p>
          <a:p>
            <a:r>
              <a:rPr lang="en-US" dirty="0"/>
              <a:t>5 schools invited to participate</a:t>
            </a:r>
          </a:p>
          <a:p>
            <a:r>
              <a:rPr lang="en-US" dirty="0"/>
              <a:t>1</a:t>
            </a:r>
            <a:r>
              <a:rPr lang="en-US" baseline="30000" dirty="0"/>
              <a:t>st</a:t>
            </a:r>
            <a:r>
              <a:rPr lang="en-US" dirty="0"/>
              <a:t> meeting on Jan. 16</a:t>
            </a:r>
            <a:r>
              <a:rPr lang="en-US" baseline="30000" dirty="0"/>
              <a:t>th</a:t>
            </a:r>
            <a:r>
              <a:rPr lang="en-US" dirty="0"/>
              <a:t>, Mrs. Smith represented PAMS at the meeting.</a:t>
            </a:r>
          </a:p>
          <a:p>
            <a:pPr lvl="3"/>
            <a:r>
              <a:rPr lang="en-US" dirty="0"/>
              <a:t>PAMS </a:t>
            </a:r>
          </a:p>
          <a:p>
            <a:pPr lvl="3"/>
            <a:r>
              <a:rPr lang="en-US" dirty="0"/>
              <a:t>Woodstock High </a:t>
            </a:r>
          </a:p>
          <a:p>
            <a:pPr lvl="3"/>
            <a:r>
              <a:rPr lang="en-US" dirty="0"/>
              <a:t>Leo Hayes </a:t>
            </a:r>
          </a:p>
          <a:p>
            <a:pPr lvl="3"/>
            <a:r>
              <a:rPr lang="en-US" dirty="0"/>
              <a:t>Fredericton High</a:t>
            </a:r>
          </a:p>
          <a:p>
            <a:pPr lvl="3"/>
            <a:r>
              <a:rPr lang="en-US" dirty="0"/>
              <a:t>Devon Middle </a:t>
            </a:r>
          </a:p>
        </p:txBody>
      </p:sp>
    </p:spTree>
    <p:extLst>
      <p:ext uri="{BB962C8B-B14F-4D97-AF65-F5344CB8AC3E}">
        <p14:creationId xmlns:p14="http://schemas.microsoft.com/office/powerpoint/2010/main" val="636924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C1AC21-FBF1-FCE6-3FF8-4FB8967979E8}"/>
            </a:ext>
          </a:extLst>
        </p:cNvPr>
        <p:cNvGrpSpPr/>
        <p:nvPr/>
      </p:nvGrpSpPr>
      <p:grpSpPr>
        <a:xfrm>
          <a:off x="0" y="0"/>
          <a:ext cx="0" cy="0"/>
          <a:chOff x="0" y="0"/>
          <a:chExt cx="0" cy="0"/>
        </a:xfrm>
      </p:grpSpPr>
      <p:sp useBgFill="1">
        <p:nvSpPr>
          <p:cNvPr id="7216" name="Rectangle 7215">
            <a:extLst>
              <a:ext uri="{FF2B5EF4-FFF2-40B4-BE49-F238E27FC236}">
                <a16:creationId xmlns:a16="http://schemas.microsoft.com/office/drawing/2014/main" id="{03CD46E7-432A-1420-DAA2-5F27D9300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B018D1-AC59-5093-55E0-B6200D534D5C}"/>
              </a:ext>
            </a:extLst>
          </p:cNvPr>
          <p:cNvSpPr>
            <a:spLocks noGrp="1"/>
          </p:cNvSpPr>
          <p:nvPr>
            <p:ph type="title"/>
          </p:nvPr>
        </p:nvSpPr>
        <p:spPr>
          <a:xfrm>
            <a:off x="1113810" y="1700876"/>
            <a:ext cx="4036334" cy="2387600"/>
          </a:xfrm>
        </p:spPr>
        <p:txBody>
          <a:bodyPr vert="horz" lIns="91440" tIns="45720" rIns="91440" bIns="45720" rtlCol="0" anchor="t">
            <a:normAutofit fontScale="90000"/>
          </a:bodyPr>
          <a:lstStyle/>
          <a:p>
            <a:r>
              <a:rPr lang="en-US" sz="5400" kern="1200" dirty="0">
                <a:solidFill>
                  <a:schemeClr val="tx1"/>
                </a:solidFill>
                <a:latin typeface="+mj-lt"/>
                <a:ea typeface="+mj-ea"/>
                <a:cs typeface="+mj-cs"/>
              </a:rPr>
              <a:t>Christmas BINGO – postponed due to weather </a:t>
            </a:r>
          </a:p>
        </p:txBody>
      </p:sp>
      <p:grpSp>
        <p:nvGrpSpPr>
          <p:cNvPr id="7218" name="Group 7217">
            <a:extLst>
              <a:ext uri="{FF2B5EF4-FFF2-40B4-BE49-F238E27FC236}">
                <a16:creationId xmlns:a16="http://schemas.microsoft.com/office/drawing/2014/main" id="{A45E4578-59CD-E998-5F87-06BD22FF33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7219" name="Rectangle 7218">
              <a:extLst>
                <a:ext uri="{FF2B5EF4-FFF2-40B4-BE49-F238E27FC236}">
                  <a16:creationId xmlns:a16="http://schemas.microsoft.com/office/drawing/2014/main" id="{535E3184-029E-B015-1F38-049E6FBBB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0" name="Rectangle 7219">
              <a:extLst>
                <a:ext uri="{FF2B5EF4-FFF2-40B4-BE49-F238E27FC236}">
                  <a16:creationId xmlns:a16="http://schemas.microsoft.com/office/drawing/2014/main" id="{73723583-A574-D482-7094-9041CE118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1" name="Rectangle 7220">
              <a:extLst>
                <a:ext uri="{FF2B5EF4-FFF2-40B4-BE49-F238E27FC236}">
                  <a16:creationId xmlns:a16="http://schemas.microsoft.com/office/drawing/2014/main" id="{1DC2CDC4-8EEF-CBA2-9E42-F68FED003C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23" name="Rectangle 7222">
            <a:extLst>
              <a:ext uri="{FF2B5EF4-FFF2-40B4-BE49-F238E27FC236}">
                <a16:creationId xmlns:a16="http://schemas.microsoft.com/office/drawing/2014/main" id="{D090BFB5-30BB-57DD-ED77-E2AF7EA33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5" name="Rectangle 7224">
            <a:extLst>
              <a:ext uri="{FF2B5EF4-FFF2-40B4-BE49-F238E27FC236}">
                <a16:creationId xmlns:a16="http://schemas.microsoft.com/office/drawing/2014/main" id="{EEFFF97C-8186-D8A3-D13C-DD56B159D4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May be an image of text that says 'CHRISTMAS BINGO at NIGHTI PAMS December 11th starting at 6:30 pm Canteen on on site Family door prizes Come join the Grinch and Santa and have some fun!'">
            <a:extLst>
              <a:ext uri="{FF2B5EF4-FFF2-40B4-BE49-F238E27FC236}">
                <a16:creationId xmlns:a16="http://schemas.microsoft.com/office/drawing/2014/main" id="{781683C7-F1C6-2041-5B7C-FE7867C35F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56969" y="666728"/>
            <a:ext cx="3867047" cy="546579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620D1AD-4728-3844-A287-25AB446B8F2A}"/>
                  </a:ext>
                </a:extLst>
              </p14:cNvPr>
              <p14:cNvContentPartPr/>
              <p14:nvPr/>
            </p14:nvContentPartPr>
            <p14:xfrm>
              <a:off x="5731865" y="1212785"/>
              <a:ext cx="360" cy="360"/>
            </p14:xfrm>
          </p:contentPart>
        </mc:Choice>
        <mc:Fallback xmlns="">
          <p:pic>
            <p:nvPicPr>
              <p:cNvPr id="3" name="Ink 2">
                <a:extLst>
                  <a:ext uri="{FF2B5EF4-FFF2-40B4-BE49-F238E27FC236}">
                    <a16:creationId xmlns:a16="http://schemas.microsoft.com/office/drawing/2014/main" id="{2620D1AD-4728-3844-A287-25AB446B8F2A}"/>
                  </a:ext>
                </a:extLst>
              </p:cNvPr>
              <p:cNvPicPr/>
              <p:nvPr/>
            </p:nvPicPr>
            <p:blipFill>
              <a:blip r:embed="rId4"/>
              <a:stretch>
                <a:fillRect/>
              </a:stretch>
            </p:blipFill>
            <p:spPr>
              <a:xfrm>
                <a:off x="5677865" y="1104785"/>
                <a:ext cx="108000" cy="216000"/>
              </a:xfrm>
              <a:prstGeom prst="rect">
                <a:avLst/>
              </a:prstGeom>
            </p:spPr>
          </p:pic>
        </mc:Fallback>
      </mc:AlternateContent>
    </p:spTree>
    <p:extLst>
      <p:ext uri="{BB962C8B-B14F-4D97-AF65-F5344CB8AC3E}">
        <p14:creationId xmlns:p14="http://schemas.microsoft.com/office/powerpoint/2010/main" val="506476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637EE3-732E-7D8C-C859-8DE078F1A356}"/>
            </a:ext>
          </a:extLst>
        </p:cNvPr>
        <p:cNvGrpSpPr/>
        <p:nvPr/>
      </p:nvGrpSpPr>
      <p:grpSpPr>
        <a:xfrm>
          <a:off x="0" y="0"/>
          <a:ext cx="0" cy="0"/>
          <a:chOff x="0" y="0"/>
          <a:chExt cx="0" cy="0"/>
        </a:xfrm>
      </p:grpSpPr>
      <p:sp useBgFill="1">
        <p:nvSpPr>
          <p:cNvPr id="7235" name="Rectangle 723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E4AE34-AE7D-C62A-2622-140936A36FA7}"/>
              </a:ext>
            </a:extLst>
          </p:cNvPr>
          <p:cNvSpPr>
            <a:spLocks noGrp="1"/>
          </p:cNvSpPr>
          <p:nvPr>
            <p:ph type="title"/>
          </p:nvPr>
        </p:nvSpPr>
        <p:spPr>
          <a:xfrm>
            <a:off x="638882" y="164592"/>
            <a:ext cx="4166438" cy="4112048"/>
          </a:xfrm>
        </p:spPr>
        <p:txBody>
          <a:bodyPr vert="horz" lIns="91440" tIns="45720" rIns="91440" bIns="45720" rtlCol="0" anchor="b">
            <a:normAutofit/>
          </a:bodyPr>
          <a:lstStyle/>
          <a:p>
            <a:r>
              <a:rPr lang="en-US" sz="2600" b="1" dirty="0">
                <a:solidFill>
                  <a:srgbClr val="0070C0"/>
                </a:solidFill>
              </a:rPr>
              <a:t>New Years Dance 2026</a:t>
            </a:r>
            <a:br>
              <a:rPr lang="en-US" sz="2600" dirty="0"/>
            </a:br>
            <a:r>
              <a:rPr lang="en-US" sz="2600" dirty="0"/>
              <a:t>Jan. 8</a:t>
            </a:r>
            <a:r>
              <a:rPr lang="en-US" sz="2600" baseline="30000" dirty="0"/>
              <a:t>th</a:t>
            </a:r>
            <a:r>
              <a:rPr lang="en-US" sz="2600" dirty="0"/>
              <a:t> 6-7:30pm</a:t>
            </a:r>
            <a:br>
              <a:rPr lang="en-US" sz="2600" dirty="0"/>
            </a:br>
            <a:r>
              <a:rPr lang="en-US" sz="2600" dirty="0"/>
              <a:t>Spot dances</a:t>
            </a:r>
            <a:br>
              <a:rPr lang="en-US" sz="2600" dirty="0"/>
            </a:br>
            <a:r>
              <a:rPr lang="en-US" sz="2600" dirty="0"/>
              <a:t>Limbo</a:t>
            </a:r>
            <a:br>
              <a:rPr lang="en-US" sz="2600" dirty="0"/>
            </a:br>
            <a:r>
              <a:rPr lang="en-US" sz="2600" dirty="0"/>
              <a:t>Cha-cha slide</a:t>
            </a:r>
            <a:br>
              <a:rPr lang="en-US" sz="2600" dirty="0"/>
            </a:br>
            <a:r>
              <a:rPr lang="en-US" sz="2600" dirty="0"/>
              <a:t>Just dance screen</a:t>
            </a:r>
            <a:br>
              <a:rPr lang="en-US" sz="2600" dirty="0"/>
            </a:br>
            <a:r>
              <a:rPr lang="en-US" sz="2600" dirty="0"/>
              <a:t>Balloons  </a:t>
            </a:r>
            <a:br>
              <a:rPr lang="en-US" sz="2600" dirty="0"/>
            </a:br>
            <a:r>
              <a:rPr lang="en-US" sz="2600" dirty="0"/>
              <a:t>Prizes</a:t>
            </a:r>
            <a:endParaRPr lang="en-US" sz="2600" kern="1200" dirty="0">
              <a:solidFill>
                <a:schemeClr val="tx1"/>
              </a:solidFill>
              <a:latin typeface="+mj-lt"/>
              <a:ea typeface="+mj-ea"/>
              <a:cs typeface="+mj-cs"/>
            </a:endParaRPr>
          </a:p>
        </p:txBody>
      </p:sp>
      <p:sp>
        <p:nvSpPr>
          <p:cNvPr id="723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New Years Eve Noise Maker Stock Photos, Pictures &amp; Royalty-Free Images ...">
            <a:extLst>
              <a:ext uri="{FF2B5EF4-FFF2-40B4-BE49-F238E27FC236}">
                <a16:creationId xmlns:a16="http://schemas.microsoft.com/office/drawing/2014/main" id="{88EFC631-E19F-0F34-DB95-0400A94087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025442"/>
            <a:ext cx="7214616" cy="477968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C4D71B8-6C6F-32B8-DB80-CA1D0D5867DF}"/>
                  </a:ext>
                </a:extLst>
              </p14:cNvPr>
              <p14:cNvContentPartPr/>
              <p14:nvPr/>
            </p14:nvContentPartPr>
            <p14:xfrm>
              <a:off x="5731865" y="1212785"/>
              <a:ext cx="360" cy="360"/>
            </p14:xfrm>
          </p:contentPart>
        </mc:Choice>
        <mc:Fallback xmlns="">
          <p:pic>
            <p:nvPicPr>
              <p:cNvPr id="3" name="Ink 2">
                <a:extLst>
                  <a:ext uri="{FF2B5EF4-FFF2-40B4-BE49-F238E27FC236}">
                    <a16:creationId xmlns:a16="http://schemas.microsoft.com/office/drawing/2014/main" id="{3C4D71B8-6C6F-32B8-DB80-CA1D0D5867DF}"/>
                  </a:ext>
                </a:extLst>
              </p:cNvPr>
              <p:cNvPicPr/>
              <p:nvPr/>
            </p:nvPicPr>
            <p:blipFill>
              <a:blip r:embed="rId4"/>
              <a:stretch>
                <a:fillRect/>
              </a:stretch>
            </p:blipFill>
            <p:spPr>
              <a:xfrm>
                <a:off x="5677865" y="1104785"/>
                <a:ext cx="108000" cy="216000"/>
              </a:xfrm>
              <a:prstGeom prst="rect">
                <a:avLst/>
              </a:prstGeom>
            </p:spPr>
          </p:pic>
        </mc:Fallback>
      </mc:AlternateContent>
    </p:spTree>
    <p:extLst>
      <p:ext uri="{BB962C8B-B14F-4D97-AF65-F5344CB8AC3E}">
        <p14:creationId xmlns:p14="http://schemas.microsoft.com/office/powerpoint/2010/main" val="31903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7" name="Freeform: Shape 717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9" name="Rectangle 717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1" name="Rectangle 718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3" name="Freeform: Shape 718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85" name="Isosceles Triangle 718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Upcoming Events — Christ the King Catholic Church - University City, MO">
            <a:extLst>
              <a:ext uri="{FF2B5EF4-FFF2-40B4-BE49-F238E27FC236}">
                <a16:creationId xmlns:a16="http://schemas.microsoft.com/office/drawing/2014/main" id="{CA367040-4333-72F6-0B44-47BD8FE7655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4312" y="643467"/>
            <a:ext cx="10083375"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187" name="Isosceles Triangle 718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5829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41" name="Rectangle 4140">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3" name="Rectangle 4142">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45" name="Group 4144">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97691"/>
            <a:ext cx="5378624" cy="6402614"/>
            <a:chOff x="-19221" y="197691"/>
            <a:chExt cx="5378624" cy="6402614"/>
          </a:xfrm>
        </p:grpSpPr>
        <p:sp>
          <p:nvSpPr>
            <p:cNvPr id="4146" name="Freeform: Shape 4145">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47" name="Freeform: Shape 4146">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48" name="Freeform: Shape 4147">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49" name="Freeform: Shape 4148">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50" name="Freeform: Shape 4149">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09341E97-B2F4-DE73-2347-AC961ACC6D25}"/>
              </a:ext>
            </a:extLst>
          </p:cNvPr>
          <p:cNvSpPr>
            <a:spLocks noGrp="1"/>
          </p:cNvSpPr>
          <p:nvPr>
            <p:ph type="title"/>
          </p:nvPr>
        </p:nvSpPr>
        <p:spPr>
          <a:xfrm>
            <a:off x="804672" y="3121701"/>
            <a:ext cx="3476488" cy="1786515"/>
          </a:xfrm>
        </p:spPr>
        <p:txBody>
          <a:bodyPr vert="horz" lIns="91440" tIns="45720" rIns="91440" bIns="45720" rtlCol="0" anchor="t">
            <a:normAutofit/>
          </a:bodyPr>
          <a:lstStyle/>
          <a:p>
            <a:r>
              <a:rPr lang="en-US" sz="4000" kern="1200">
                <a:solidFill>
                  <a:schemeClr val="tx2"/>
                </a:solidFill>
                <a:latin typeface="+mj-lt"/>
                <a:ea typeface="+mj-ea"/>
                <a:cs typeface="+mj-cs"/>
              </a:rPr>
              <a:t>Theme week </a:t>
            </a:r>
            <a:br>
              <a:rPr lang="en-US" sz="4000" kern="1200">
                <a:solidFill>
                  <a:schemeClr val="tx2"/>
                </a:solidFill>
                <a:latin typeface="+mj-lt"/>
                <a:ea typeface="+mj-ea"/>
                <a:cs typeface="+mj-cs"/>
              </a:rPr>
            </a:br>
            <a:r>
              <a:rPr lang="en-US" sz="4000" kern="1200">
                <a:solidFill>
                  <a:schemeClr val="tx2"/>
                </a:solidFill>
                <a:latin typeface="+mj-lt"/>
                <a:ea typeface="+mj-ea"/>
                <a:cs typeface="+mj-cs"/>
              </a:rPr>
              <a:t>for Valentine’s week </a:t>
            </a:r>
          </a:p>
        </p:txBody>
      </p:sp>
      <p:pic>
        <p:nvPicPr>
          <p:cNvPr id="6" name="Picture 5">
            <a:extLst>
              <a:ext uri="{FF2B5EF4-FFF2-40B4-BE49-F238E27FC236}">
                <a16:creationId xmlns:a16="http://schemas.microsoft.com/office/drawing/2014/main" id="{6AB6C6AF-A354-B350-DDC4-4D631E4F3E5E}"/>
              </a:ext>
            </a:extLst>
          </p:cNvPr>
          <p:cNvPicPr>
            <a:picLocks noChangeAspect="1"/>
          </p:cNvPicPr>
          <p:nvPr/>
        </p:nvPicPr>
        <p:blipFill>
          <a:blip r:embed="rId3"/>
          <a:stretch>
            <a:fillRect/>
          </a:stretch>
        </p:blipFill>
        <p:spPr>
          <a:xfrm>
            <a:off x="5943599" y="293346"/>
            <a:ext cx="4701586" cy="6086196"/>
          </a:xfrm>
          <a:custGeom>
            <a:avLst/>
            <a:gdLst/>
            <a:ahLst/>
            <a:cxnLst/>
            <a:rect l="l" t="t" r="r" b="b"/>
            <a:pathLst>
              <a:path w="5017317" h="5380277">
                <a:moveTo>
                  <a:pt x="0" y="0"/>
                </a:moveTo>
                <a:lnTo>
                  <a:pt x="5017317" y="0"/>
                </a:lnTo>
                <a:lnTo>
                  <a:pt x="5017317" y="5380277"/>
                </a:lnTo>
                <a:lnTo>
                  <a:pt x="0" y="5380277"/>
                </a:lnTo>
                <a:close/>
              </a:path>
            </a:pathLst>
          </a:cu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6D3CD6F4-487A-F245-A94F-0690E03F70C5}"/>
                  </a:ext>
                </a:extLst>
              </p14:cNvPr>
              <p14:cNvContentPartPr/>
              <p14:nvPr/>
            </p14:nvContentPartPr>
            <p14:xfrm>
              <a:off x="5731865" y="1212785"/>
              <a:ext cx="360" cy="360"/>
            </p14:xfrm>
          </p:contentPart>
        </mc:Choice>
        <mc:Fallback xmlns="">
          <p:pic>
            <p:nvPicPr>
              <p:cNvPr id="3" name="Ink 2">
                <a:extLst>
                  <a:ext uri="{FF2B5EF4-FFF2-40B4-BE49-F238E27FC236}">
                    <a16:creationId xmlns:a16="http://schemas.microsoft.com/office/drawing/2014/main" id="{6D3CD6F4-487A-F245-A94F-0690E03F70C5}"/>
                  </a:ext>
                </a:extLst>
              </p:cNvPr>
              <p:cNvPicPr/>
              <p:nvPr/>
            </p:nvPicPr>
            <p:blipFill>
              <a:blip r:embed="rId5"/>
              <a:stretch>
                <a:fillRect/>
              </a:stretch>
            </p:blipFill>
            <p:spPr>
              <a:xfrm>
                <a:off x="5677865" y="1104785"/>
                <a:ext cx="108000" cy="216000"/>
              </a:xfrm>
              <a:prstGeom prst="rect">
                <a:avLst/>
              </a:prstGeom>
            </p:spPr>
          </p:pic>
        </mc:Fallback>
      </mc:AlternateContent>
      <p:sp>
        <p:nvSpPr>
          <p:cNvPr id="4" name="AutoShape 2" descr="Image preview">
            <a:extLst>
              <a:ext uri="{FF2B5EF4-FFF2-40B4-BE49-F238E27FC236}">
                <a16:creationId xmlns:a16="http://schemas.microsoft.com/office/drawing/2014/main" id="{3F8C9CF6-22BE-5F76-3338-FFC55F0C7DA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descr="Image preview">
            <a:extLst>
              <a:ext uri="{FF2B5EF4-FFF2-40B4-BE49-F238E27FC236}">
                <a16:creationId xmlns:a16="http://schemas.microsoft.com/office/drawing/2014/main" id="{F97D78A6-42A6-2470-DD83-B314F7F07F1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62958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B16BC8-68F9-D86F-F85C-B413BDE18A63}"/>
            </a:ext>
          </a:extLst>
        </p:cNvPr>
        <p:cNvGrpSpPr/>
        <p:nvPr/>
      </p:nvGrpSpPr>
      <p:grpSpPr>
        <a:xfrm>
          <a:off x="0" y="0"/>
          <a:ext cx="0" cy="0"/>
          <a:chOff x="0" y="0"/>
          <a:chExt cx="0" cy="0"/>
        </a:xfrm>
      </p:grpSpPr>
      <p:sp useBgFill="1">
        <p:nvSpPr>
          <p:cNvPr id="4148" name="Rectangle 4147">
            <a:extLst>
              <a:ext uri="{FF2B5EF4-FFF2-40B4-BE49-F238E27FC236}">
                <a16:creationId xmlns:a16="http://schemas.microsoft.com/office/drawing/2014/main" id="{21516CB1-E8C8-4751-B6A6-46B2D1E72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67BEFA-B735-786B-685B-4E45AAD3E1E1}"/>
              </a:ext>
            </a:extLst>
          </p:cNvPr>
          <p:cNvSpPr>
            <a:spLocks noGrp="1"/>
          </p:cNvSpPr>
          <p:nvPr>
            <p:ph type="title"/>
          </p:nvPr>
        </p:nvSpPr>
        <p:spPr>
          <a:xfrm>
            <a:off x="429768" y="411480"/>
            <a:ext cx="11131298" cy="1106424"/>
          </a:xfrm>
        </p:spPr>
        <p:txBody>
          <a:bodyPr vert="horz" lIns="91440" tIns="45720" rIns="91440" bIns="45720" rtlCol="0" anchor="ctr">
            <a:normAutofit/>
          </a:bodyPr>
          <a:lstStyle/>
          <a:p>
            <a:r>
              <a:rPr lang="en-US" sz="3600" kern="1200" dirty="0">
                <a:solidFill>
                  <a:schemeClr val="tx1"/>
                </a:solidFill>
                <a:latin typeface="+mj-lt"/>
                <a:ea typeface="+mj-ea"/>
                <a:cs typeface="+mj-cs"/>
              </a:rPr>
              <a:t>Sweet snacks for sale </a:t>
            </a: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Valentine’s week </a:t>
            </a:r>
          </a:p>
        </p:txBody>
      </p:sp>
      <p:sp>
        <p:nvSpPr>
          <p:cNvPr id="4150" name="Rectangle 4149">
            <a:extLst>
              <a:ext uri="{FF2B5EF4-FFF2-40B4-BE49-F238E27FC236}">
                <a16:creationId xmlns:a16="http://schemas.microsoft.com/office/drawing/2014/main" id="{90C0C0D1-E79A-41FF-8322-256F6DD1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21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I Have a Crush on You Soda Can Valentine Printable- Instant Download ...">
            <a:extLst>
              <a:ext uri="{FF2B5EF4-FFF2-40B4-BE49-F238E27FC236}">
                <a16:creationId xmlns:a16="http://schemas.microsoft.com/office/drawing/2014/main" id="{1A0FAAB8-DA1B-6CA7-7A89-63D6A0B7D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 b="865"/>
          <a:stretch>
            <a:fillRect/>
          </a:stretch>
        </p:blipFill>
        <p:spPr bwMode="auto">
          <a:xfrm>
            <a:off x="429767" y="1721922"/>
            <a:ext cx="3419856" cy="45205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9D1666B-2DB9-F664-392A-31A2F687616A}"/>
              </a:ext>
            </a:extLst>
          </p:cNvPr>
          <p:cNvPicPr>
            <a:picLocks noChangeAspect="1"/>
          </p:cNvPicPr>
          <p:nvPr/>
        </p:nvPicPr>
        <p:blipFill>
          <a:blip r:embed="rId3"/>
          <a:srcRect r="3" b="1042"/>
          <a:stretch>
            <a:fillRect/>
          </a:stretch>
        </p:blipFill>
        <p:spPr>
          <a:xfrm>
            <a:off x="4226837" y="1721922"/>
            <a:ext cx="3420596" cy="4520560"/>
          </a:xfrm>
          <a:prstGeom prst="rect">
            <a:avLst/>
          </a:prstGeom>
        </p:spPr>
      </p:pic>
      <p:sp useBgFill="1">
        <p:nvSpPr>
          <p:cNvPr id="4152" name="Rectangle 4151">
            <a:extLst>
              <a:ext uri="{FF2B5EF4-FFF2-40B4-BE49-F238E27FC236}">
                <a16:creationId xmlns:a16="http://schemas.microsoft.com/office/drawing/2014/main" id="{395FA420-5595-49D1-9D5F-79EC43B55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4648" y="1721922"/>
            <a:ext cx="3609143"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BB8421C-D9BD-B688-3139-0C469BFA68A8}"/>
              </a:ext>
            </a:extLst>
          </p:cNvPr>
          <p:cNvSpPr txBox="1"/>
          <p:nvPr/>
        </p:nvSpPr>
        <p:spPr>
          <a:xfrm>
            <a:off x="8309348" y="2020824"/>
            <a:ext cx="2956060" cy="3959352"/>
          </a:xfrm>
          <a:prstGeom prst="rect">
            <a:avLst/>
          </a:prstGeom>
        </p:spPr>
        <p:txBody>
          <a:bodyPr vert="horz" lIns="91440" tIns="45720" rIns="91440" bIns="45720" rtlCol="0" anchor="ctr">
            <a:normAutofit/>
          </a:bodyPr>
          <a:lstStyle/>
          <a:p>
            <a:pPr indent="-228600" fontAlgn="base">
              <a:lnSpc>
                <a:spcPct val="90000"/>
              </a:lnSpc>
              <a:spcAft>
                <a:spcPts val="600"/>
              </a:spcAft>
              <a:buFont typeface="Arial" panose="020B0604020202020204" pitchFamily="34" charset="0"/>
              <a:buChar char="•"/>
            </a:pPr>
            <a:r>
              <a:rPr lang="en-US" sz="2400" b="0" i="0" dirty="0">
                <a:effectLst/>
              </a:rPr>
              <a:t>Order a "crush" for your "crush" $2</a:t>
            </a:r>
          </a:p>
          <a:p>
            <a:pPr indent="-228600" fontAlgn="base">
              <a:lnSpc>
                <a:spcPct val="90000"/>
              </a:lnSpc>
              <a:spcAft>
                <a:spcPts val="600"/>
              </a:spcAft>
              <a:buFont typeface="Arial" panose="020B0604020202020204" pitchFamily="34" charset="0"/>
              <a:buChar char="•"/>
            </a:pPr>
            <a:endParaRPr lang="en-US" sz="2400" dirty="0"/>
          </a:p>
          <a:p>
            <a:pPr indent="-228600" fontAlgn="base">
              <a:lnSpc>
                <a:spcPct val="90000"/>
              </a:lnSpc>
              <a:spcAft>
                <a:spcPts val="600"/>
              </a:spcAft>
              <a:buFont typeface="Arial" panose="020B0604020202020204" pitchFamily="34" charset="0"/>
              <a:buChar char="•"/>
            </a:pPr>
            <a:r>
              <a:rPr lang="en-US" sz="2400" b="0" i="0" dirty="0">
                <a:effectLst/>
              </a:rPr>
              <a:t>Cupid's Love potion for sale - (Vanilla ice cream, Red crush, Whip cream, Pink sprinkles)  $3</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8A2396E0-D87C-B53F-835E-AF10BC8FDC2D}"/>
                  </a:ext>
                </a:extLst>
              </p14:cNvPr>
              <p14:cNvContentPartPr/>
              <p14:nvPr/>
            </p14:nvContentPartPr>
            <p14:xfrm>
              <a:off x="5731865" y="1212785"/>
              <a:ext cx="360" cy="360"/>
            </p14:xfrm>
          </p:contentPart>
        </mc:Choice>
        <mc:Fallback xmlns="">
          <p:pic>
            <p:nvPicPr>
              <p:cNvPr id="3" name="Ink 2">
                <a:extLst>
                  <a:ext uri="{FF2B5EF4-FFF2-40B4-BE49-F238E27FC236}">
                    <a16:creationId xmlns:a16="http://schemas.microsoft.com/office/drawing/2014/main" id="{8A2396E0-D87C-B53F-835E-AF10BC8FDC2D}"/>
                  </a:ext>
                </a:extLst>
              </p:cNvPr>
              <p:cNvPicPr/>
              <p:nvPr/>
            </p:nvPicPr>
            <p:blipFill>
              <a:blip r:embed="rId5"/>
              <a:stretch>
                <a:fillRect/>
              </a:stretch>
            </p:blipFill>
            <p:spPr>
              <a:xfrm>
                <a:off x="5677865" y="1104785"/>
                <a:ext cx="108000" cy="216000"/>
              </a:xfrm>
              <a:prstGeom prst="rect">
                <a:avLst/>
              </a:prstGeom>
            </p:spPr>
          </p:pic>
        </mc:Fallback>
      </mc:AlternateContent>
      <p:sp>
        <p:nvSpPr>
          <p:cNvPr id="4" name="AutoShape 2" descr="Image preview">
            <a:extLst>
              <a:ext uri="{FF2B5EF4-FFF2-40B4-BE49-F238E27FC236}">
                <a16:creationId xmlns:a16="http://schemas.microsoft.com/office/drawing/2014/main" id="{199D7713-B4B1-60BE-63CF-8B987D45AB8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00313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2E6F0A-0982-AA43-9D61-9124685BFDC2}"/>
              </a:ext>
            </a:extLst>
          </p:cNvPr>
          <p:cNvSpPr>
            <a:spLocks noGrp="1"/>
          </p:cNvSpPr>
          <p:nvPr>
            <p:ph type="title"/>
          </p:nvPr>
        </p:nvSpPr>
        <p:spPr>
          <a:xfrm>
            <a:off x="517889" y="4883544"/>
            <a:ext cx="3876086" cy="1556907"/>
          </a:xfrm>
        </p:spPr>
        <p:txBody>
          <a:bodyPr anchor="ctr">
            <a:normAutofit/>
          </a:bodyPr>
          <a:lstStyle/>
          <a:p>
            <a:r>
              <a:rPr lang="en-US" sz="3200" dirty="0"/>
              <a:t>Staff Appreciation week </a:t>
            </a:r>
          </a:p>
        </p:txBody>
      </p:sp>
      <p:sp>
        <p:nvSpPr>
          <p:cNvPr id="27" name="Rectangle 26">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D419D5A-2BCF-9A6A-50C9-625E6625E1AB}"/>
              </a:ext>
            </a:extLst>
          </p:cNvPr>
          <p:cNvPicPr>
            <a:picLocks noChangeAspect="1"/>
          </p:cNvPicPr>
          <p:nvPr/>
        </p:nvPicPr>
        <p:blipFill>
          <a:blip r:embed="rId2"/>
          <a:srcRect t="7370" b="7370"/>
          <a:stretch>
            <a:fillRect/>
          </a:stretch>
        </p:blipFill>
        <p:spPr>
          <a:xfrm>
            <a:off x="959205" y="364142"/>
            <a:ext cx="10369645" cy="3867993"/>
          </a:xfrm>
          <a:prstGeom prst="rect">
            <a:avLst/>
          </a:prstGeom>
        </p:spPr>
      </p:pic>
      <p:sp>
        <p:nvSpPr>
          <p:cNvPr id="31" name="Rectangle 30">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B9F764-3D9D-1FD4-2D83-07B8A3184A56}"/>
              </a:ext>
            </a:extLst>
          </p:cNvPr>
          <p:cNvSpPr>
            <a:spLocks noGrp="1"/>
          </p:cNvSpPr>
          <p:nvPr>
            <p:ph idx="1"/>
          </p:nvPr>
        </p:nvSpPr>
        <p:spPr>
          <a:xfrm>
            <a:off x="5162719" y="4883544"/>
            <a:ext cx="6586915" cy="1556907"/>
          </a:xfrm>
        </p:spPr>
        <p:txBody>
          <a:bodyPr anchor="ctr">
            <a:normAutofit/>
          </a:bodyPr>
          <a:lstStyle/>
          <a:p>
            <a:r>
              <a:rPr lang="en-US" sz="2400" dirty="0"/>
              <a:t>Snacks and surprises for staff throughout the week.  </a:t>
            </a:r>
          </a:p>
          <a:p>
            <a:r>
              <a:rPr lang="en-US" sz="2400" dirty="0"/>
              <a:t>Home and School or staff volunteers</a:t>
            </a:r>
          </a:p>
          <a:p>
            <a:endParaRPr lang="en-US" sz="1800" dirty="0"/>
          </a:p>
        </p:txBody>
      </p:sp>
    </p:spTree>
    <p:extLst>
      <p:ext uri="{BB962C8B-B14F-4D97-AF65-F5344CB8AC3E}">
        <p14:creationId xmlns:p14="http://schemas.microsoft.com/office/powerpoint/2010/main" val="686763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E16A3C6-F8BB-8B2C-C99E-0FF39F6A6216}"/>
              </a:ext>
            </a:extLst>
          </p:cNvPr>
          <p:cNvSpPr>
            <a:spLocks noGrp="1"/>
          </p:cNvSpPr>
          <p:nvPr>
            <p:ph type="title"/>
          </p:nvPr>
        </p:nvSpPr>
        <p:spPr>
          <a:xfrm>
            <a:off x="838200" y="365125"/>
            <a:ext cx="10515600" cy="1325563"/>
          </a:xfrm>
        </p:spPr>
        <p:txBody>
          <a:bodyPr>
            <a:normAutofit/>
          </a:bodyPr>
          <a:lstStyle/>
          <a:p>
            <a:r>
              <a:rPr lang="en-US" dirty="0"/>
              <a:t>Meeting norms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E58A031-4D56-C19B-0CCB-91D18AD3C326}"/>
              </a:ext>
            </a:extLst>
          </p:cNvPr>
          <p:cNvSpPr>
            <a:spLocks noGrp="1"/>
          </p:cNvSpPr>
          <p:nvPr>
            <p:ph idx="1"/>
          </p:nvPr>
        </p:nvSpPr>
        <p:spPr>
          <a:xfrm>
            <a:off x="838200" y="1825625"/>
            <a:ext cx="10515600" cy="4351338"/>
          </a:xfrm>
        </p:spPr>
        <p:txBody>
          <a:bodyPr>
            <a:normAutofit/>
          </a:bodyPr>
          <a:lstStyle/>
          <a:p>
            <a:r>
              <a:rPr lang="en-US" dirty="0"/>
              <a:t>Begin and end meetings on time, </a:t>
            </a:r>
          </a:p>
          <a:p>
            <a:r>
              <a:rPr lang="en-US" dirty="0"/>
              <a:t>Turn off cell phones and other electronic devices, </a:t>
            </a:r>
          </a:p>
          <a:p>
            <a:r>
              <a:rPr lang="en-US" dirty="0"/>
              <a:t>Stick to the agenda, keeping on track and on topic, </a:t>
            </a:r>
          </a:p>
          <a:p>
            <a:r>
              <a:rPr lang="en-US" dirty="0"/>
              <a:t>Address the Chair one at a time, </a:t>
            </a:r>
          </a:p>
          <a:p>
            <a:r>
              <a:rPr lang="en-US" dirty="0"/>
              <a:t>Limit the number of times a person speaks on an issue, </a:t>
            </a:r>
          </a:p>
          <a:p>
            <a:r>
              <a:rPr lang="en-US" dirty="0"/>
              <a:t>Show empathy, patience, understanding, respect &amp; cooperate with others, </a:t>
            </a:r>
          </a:p>
          <a:p>
            <a:r>
              <a:rPr lang="en-US" dirty="0"/>
              <a:t>Offer solutions, </a:t>
            </a:r>
          </a:p>
        </p:txBody>
      </p:sp>
    </p:spTree>
    <p:extLst>
      <p:ext uri="{BB962C8B-B14F-4D97-AF65-F5344CB8AC3E}">
        <p14:creationId xmlns:p14="http://schemas.microsoft.com/office/powerpoint/2010/main" val="1839255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3" name="Freeform: Shape 615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5" name="Rectangle 615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Rectangle 615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9" name="Freeform: Shape 615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61" name="Isosceles Triangle 616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May be an image of text that says 'STAFF APPRECIATION WEEK Febuary 9-13 Attențion parents, grand| grandparents, and guardians! The newly formed PAMS Home School committee is looking for contributions for this week Can you make chili? Can you make buns? Can you bake cookies? Can you make a fruit tray? ANY CONTRIBUTION HELPS! Let's show our school staff how much we appreciate their dedication to our children. Questions? Contact Shawn Gallagher-Pre -President pamshomeandschool@gmail.com NK YOU FOR YOUR SUPPORT AND LOOK OUT FOR OUR NEXT ACTIVITY OR JOIN US! Cassandra'">
            <a:extLst>
              <a:ext uri="{FF2B5EF4-FFF2-40B4-BE49-F238E27FC236}">
                <a16:creationId xmlns:a16="http://schemas.microsoft.com/office/drawing/2014/main" id="{3AF30793-43B2-7333-5B67-CBC7B9FBBF5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97936" y="643467"/>
            <a:ext cx="4596128"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163" name="Isosceles Triangle 616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762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5BD8E-DA28-D23E-8FFF-A8B0EF199F8C}"/>
              </a:ext>
            </a:extLst>
          </p:cNvPr>
          <p:cNvSpPr>
            <a:spLocks noGrp="1"/>
          </p:cNvSpPr>
          <p:nvPr>
            <p:ph type="title"/>
          </p:nvPr>
        </p:nvSpPr>
        <p:spPr>
          <a:xfrm>
            <a:off x="594360" y="102875"/>
            <a:ext cx="10873740" cy="1680205"/>
          </a:xfrm>
        </p:spPr>
        <p:txBody>
          <a:bodyPr anchor="b">
            <a:normAutofit/>
          </a:bodyPr>
          <a:lstStyle/>
          <a:p>
            <a:r>
              <a:rPr lang="en-US" dirty="0"/>
              <a:t>Pink Shirt day – Feb 25</a:t>
            </a:r>
            <a:r>
              <a:rPr lang="en-US" baseline="30000" dirty="0"/>
              <a:t>th</a:t>
            </a:r>
            <a:r>
              <a:rPr lang="en-US" dirty="0"/>
              <a:t> </a:t>
            </a:r>
            <a:br>
              <a:rPr lang="en-US" dirty="0"/>
            </a:br>
            <a:r>
              <a:rPr lang="en-US" dirty="0"/>
              <a:t>Kindness activities </a:t>
            </a:r>
          </a:p>
        </p:txBody>
      </p:sp>
      <p:pic>
        <p:nvPicPr>
          <p:cNvPr id="2050" name="Picture 2" descr="Events for September 2025 – Canad Inns">
            <a:extLst>
              <a:ext uri="{FF2B5EF4-FFF2-40B4-BE49-F238E27FC236}">
                <a16:creationId xmlns:a16="http://schemas.microsoft.com/office/drawing/2014/main" id="{5CD1A893-B6CB-11D0-902C-3FFFCDE33C0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13186" y="2282008"/>
            <a:ext cx="3699328" cy="3699328"/>
          </a:xfrm>
          <a:prstGeom prst="rect">
            <a:avLst/>
          </a:prstGeom>
          <a:solidFill>
            <a:srgbClr val="FFFFFF"/>
          </a:solidFill>
        </p:spPr>
      </p:pic>
    </p:spTree>
    <p:extLst>
      <p:ext uri="{BB962C8B-B14F-4D97-AF65-F5344CB8AC3E}">
        <p14:creationId xmlns:p14="http://schemas.microsoft.com/office/powerpoint/2010/main" val="3711648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30" name="Rectangle 722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341E97-B2F4-DE73-2347-AC961ACC6D25}"/>
              </a:ext>
            </a:extLst>
          </p:cNvPr>
          <p:cNvSpPr>
            <a:spLocks noGrp="1"/>
          </p:cNvSpPr>
          <p:nvPr>
            <p:ph type="title"/>
          </p:nvPr>
        </p:nvSpPr>
        <p:spPr>
          <a:xfrm>
            <a:off x="643278" y="1212785"/>
            <a:ext cx="4613838" cy="3573516"/>
          </a:xfrm>
        </p:spPr>
        <p:txBody>
          <a:bodyPr vert="horz" lIns="91440" tIns="45720" rIns="91440" bIns="45720" rtlCol="0" anchor="b">
            <a:normAutofit fontScale="90000"/>
          </a:bodyPr>
          <a:lstStyle/>
          <a:p>
            <a:r>
              <a:rPr lang="en-US" sz="3900" b="1" kern="1200" dirty="0">
                <a:solidFill>
                  <a:srgbClr val="0070C0"/>
                </a:solidFill>
                <a:latin typeface="+mj-lt"/>
                <a:ea typeface="+mj-ea"/>
                <a:cs typeface="+mj-cs"/>
              </a:rPr>
              <a:t>Southern Victoria </a:t>
            </a:r>
            <a:br>
              <a:rPr lang="en-US" sz="3900" b="1" kern="1200" dirty="0">
                <a:solidFill>
                  <a:srgbClr val="0070C0"/>
                </a:solidFill>
                <a:latin typeface="+mj-lt"/>
                <a:ea typeface="+mj-ea"/>
                <a:cs typeface="+mj-cs"/>
              </a:rPr>
            </a:br>
            <a:r>
              <a:rPr lang="en-US" sz="3900" b="1" kern="1200" dirty="0">
                <a:solidFill>
                  <a:srgbClr val="0070C0"/>
                </a:solidFill>
                <a:latin typeface="+mj-lt"/>
                <a:ea typeface="+mj-ea"/>
                <a:cs typeface="+mj-cs"/>
              </a:rPr>
              <a:t>Winter Freeze fest activity </a:t>
            </a:r>
            <a:br>
              <a:rPr lang="en-US" sz="2100" kern="1200" dirty="0">
                <a:solidFill>
                  <a:schemeClr val="tx1"/>
                </a:solidFill>
                <a:latin typeface="+mj-lt"/>
                <a:ea typeface="+mj-ea"/>
                <a:cs typeface="+mj-cs"/>
              </a:rPr>
            </a:br>
            <a:br>
              <a:rPr lang="en-US" sz="2100" kern="1200" dirty="0">
                <a:solidFill>
                  <a:schemeClr val="tx1"/>
                </a:solidFill>
                <a:latin typeface="+mj-lt"/>
                <a:ea typeface="+mj-ea"/>
                <a:cs typeface="+mj-cs"/>
              </a:rPr>
            </a:br>
            <a:r>
              <a:rPr lang="en-US" sz="3600" dirty="0"/>
              <a:t>F</a:t>
            </a:r>
            <a:r>
              <a:rPr lang="en-US" sz="3600" kern="1200" dirty="0">
                <a:solidFill>
                  <a:schemeClr val="tx1"/>
                </a:solidFill>
                <a:latin typeface="+mj-lt"/>
                <a:ea typeface="+mj-ea"/>
                <a:cs typeface="+mj-cs"/>
              </a:rPr>
              <a:t>eb.26</a:t>
            </a:r>
            <a:r>
              <a:rPr lang="en-US" sz="3600" kern="1200" baseline="30000" dirty="0">
                <a:solidFill>
                  <a:schemeClr val="tx1"/>
                </a:solidFill>
                <a:latin typeface="+mj-lt"/>
                <a:ea typeface="+mj-ea"/>
                <a:cs typeface="+mj-cs"/>
              </a:rPr>
              <a:t>th</a:t>
            </a:r>
            <a:r>
              <a:rPr lang="en-US" sz="3600" kern="1200" dirty="0">
                <a:solidFill>
                  <a:schemeClr val="tx1"/>
                </a:solidFill>
                <a:latin typeface="+mj-lt"/>
                <a:ea typeface="+mj-ea"/>
                <a:cs typeface="+mj-cs"/>
              </a:rPr>
              <a:t> 6:30-7:30pm.  </a:t>
            </a: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Entrance is one full size candy bar or $2</a:t>
            </a: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Canteen &amp; 50/50 draw</a:t>
            </a:r>
            <a:br>
              <a:rPr lang="en-US" sz="3600" dirty="0"/>
            </a:br>
            <a:r>
              <a:rPr lang="en-US" sz="3600" dirty="0"/>
              <a:t>PAMS Cafeteria</a:t>
            </a:r>
            <a:br>
              <a:rPr lang="en-US" sz="3600" kern="1200" dirty="0">
                <a:solidFill>
                  <a:schemeClr val="tx1"/>
                </a:solidFill>
                <a:latin typeface="+mj-lt"/>
                <a:ea typeface="+mj-ea"/>
                <a:cs typeface="+mj-cs"/>
              </a:rPr>
            </a:br>
            <a:br>
              <a:rPr lang="en-US" sz="2100" kern="1200" dirty="0">
                <a:solidFill>
                  <a:schemeClr val="tx1"/>
                </a:solidFill>
                <a:latin typeface="+mj-lt"/>
                <a:ea typeface="+mj-ea"/>
                <a:cs typeface="+mj-cs"/>
              </a:rPr>
            </a:br>
            <a:endParaRPr lang="en-US" sz="2100" kern="1200" dirty="0">
              <a:solidFill>
                <a:schemeClr val="tx1"/>
              </a:solidFill>
              <a:latin typeface="+mj-lt"/>
              <a:ea typeface="+mj-ea"/>
              <a:cs typeface="+mj-cs"/>
            </a:endParaRPr>
          </a:p>
        </p:txBody>
      </p:sp>
      <p:sp>
        <p:nvSpPr>
          <p:cNvPr id="409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descr="Candy Bar BINGO: Event at the Herkimer Diamond KOA Resort Campground in ...">
            <a:extLst>
              <a:ext uri="{FF2B5EF4-FFF2-40B4-BE49-F238E27FC236}">
                <a16:creationId xmlns:a16="http://schemas.microsoft.com/office/drawing/2014/main" id="{159A55FA-08EE-8471-DA40-8871CD43B7E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45760" y="1025442"/>
            <a:ext cx="6423152" cy="477968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6D3CD6F4-487A-F245-A94F-0690E03F70C5}"/>
                  </a:ext>
                </a:extLst>
              </p14:cNvPr>
              <p14:cNvContentPartPr/>
              <p14:nvPr/>
            </p14:nvContentPartPr>
            <p14:xfrm>
              <a:off x="5731865" y="1212785"/>
              <a:ext cx="360" cy="360"/>
            </p14:xfrm>
          </p:contentPart>
        </mc:Choice>
        <mc:Fallback xmlns="">
          <p:pic>
            <p:nvPicPr>
              <p:cNvPr id="3" name="Ink 2">
                <a:extLst>
                  <a:ext uri="{FF2B5EF4-FFF2-40B4-BE49-F238E27FC236}">
                    <a16:creationId xmlns:a16="http://schemas.microsoft.com/office/drawing/2014/main" id="{6D3CD6F4-487A-F245-A94F-0690E03F70C5}"/>
                  </a:ext>
                </a:extLst>
              </p:cNvPr>
              <p:cNvPicPr/>
              <p:nvPr/>
            </p:nvPicPr>
            <p:blipFill>
              <a:blip r:embed="rId4"/>
              <a:stretch>
                <a:fillRect/>
              </a:stretch>
            </p:blipFill>
            <p:spPr>
              <a:xfrm>
                <a:off x="5677865" y="1104785"/>
                <a:ext cx="108000" cy="216000"/>
              </a:xfrm>
              <a:prstGeom prst="rect">
                <a:avLst/>
              </a:prstGeom>
            </p:spPr>
          </p:pic>
        </mc:Fallback>
      </mc:AlternateContent>
    </p:spTree>
    <p:extLst>
      <p:ext uri="{BB962C8B-B14F-4D97-AF65-F5344CB8AC3E}">
        <p14:creationId xmlns:p14="http://schemas.microsoft.com/office/powerpoint/2010/main" val="852264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50409-08B5-D126-0FAE-DB4FA8C3B4F6}"/>
              </a:ext>
            </a:extLst>
          </p:cNvPr>
          <p:cNvSpPr>
            <a:spLocks noGrp="1"/>
          </p:cNvSpPr>
          <p:nvPr>
            <p:ph type="title"/>
          </p:nvPr>
        </p:nvSpPr>
        <p:spPr/>
        <p:txBody>
          <a:bodyPr/>
          <a:lstStyle/>
          <a:p>
            <a:r>
              <a:rPr lang="en-US" dirty="0"/>
              <a:t>Transitions  grade 5 – tentative </a:t>
            </a:r>
          </a:p>
        </p:txBody>
      </p:sp>
      <p:sp>
        <p:nvSpPr>
          <p:cNvPr id="3" name="TextBox 2">
            <a:extLst>
              <a:ext uri="{FF2B5EF4-FFF2-40B4-BE49-F238E27FC236}">
                <a16:creationId xmlns:a16="http://schemas.microsoft.com/office/drawing/2014/main" id="{3B60C587-2DB3-F66F-0C17-73E8A078D0BB}"/>
              </a:ext>
            </a:extLst>
          </p:cNvPr>
          <p:cNvSpPr txBox="1"/>
          <p:nvPr/>
        </p:nvSpPr>
        <p:spPr>
          <a:xfrm>
            <a:off x="629920" y="1859280"/>
            <a:ext cx="11043920" cy="5293757"/>
          </a:xfrm>
          <a:prstGeom prst="rect">
            <a:avLst/>
          </a:prstGeom>
          <a:noFill/>
        </p:spPr>
        <p:txBody>
          <a:bodyPr wrap="square" rtlCol="0">
            <a:spAutoFit/>
          </a:bodyPr>
          <a:lstStyle/>
          <a:p>
            <a:pPr fontAlgn="base">
              <a:lnSpc>
                <a:spcPts val="1564"/>
              </a:lnSpc>
              <a:spcAft>
                <a:spcPts val="800"/>
              </a:spcAft>
            </a:pPr>
            <a:r>
              <a:rPr lang="en-US" b="1" dirty="0">
                <a:solidFill>
                  <a:srgbClr val="000000"/>
                </a:solidFill>
                <a:latin typeface="Aptos" panose="020B0004020202020204" pitchFamily="34" charset="0"/>
              </a:rPr>
              <a:t>Feb. 18</a:t>
            </a:r>
            <a:r>
              <a:rPr lang="en-US" b="1" baseline="30000" dirty="0">
                <a:solidFill>
                  <a:srgbClr val="000000"/>
                </a:solidFill>
                <a:latin typeface="Aptos" panose="020B0004020202020204" pitchFamily="34" charset="0"/>
              </a:rPr>
              <a:t>th</a:t>
            </a:r>
            <a:r>
              <a:rPr lang="en-US" b="1" dirty="0">
                <a:solidFill>
                  <a:srgbClr val="000000"/>
                </a:solidFill>
                <a:latin typeface="Aptos" panose="020B0004020202020204" pitchFamily="34" charset="0"/>
              </a:rPr>
              <a:t>  PBIS </a:t>
            </a:r>
            <a:r>
              <a:rPr lang="en-US" dirty="0">
                <a:solidFill>
                  <a:srgbClr val="000000"/>
                </a:solidFill>
                <a:latin typeface="Aptos" panose="020B0004020202020204" pitchFamily="34" charset="0"/>
              </a:rPr>
              <a:t>Sliding Party/ Fire/ Hot Chocolate</a:t>
            </a:r>
          </a:p>
          <a:p>
            <a:pPr fontAlgn="base">
              <a:lnSpc>
                <a:spcPts val="1564"/>
              </a:lnSpc>
              <a:spcAft>
                <a:spcPts val="800"/>
              </a:spcAft>
            </a:pPr>
            <a:endParaRPr lang="en-US" b="1" dirty="0">
              <a:solidFill>
                <a:srgbClr val="000000"/>
              </a:solidFill>
              <a:latin typeface="Aptos" panose="020B0004020202020204" pitchFamily="34" charset="0"/>
            </a:endParaRPr>
          </a:p>
          <a:p>
            <a:pPr fontAlgn="base">
              <a:lnSpc>
                <a:spcPts val="1564"/>
              </a:lnSpc>
              <a:spcAft>
                <a:spcPts val="800"/>
              </a:spcAft>
            </a:pPr>
            <a:r>
              <a:rPr lang="en-US" b="1" dirty="0">
                <a:solidFill>
                  <a:srgbClr val="000000"/>
                </a:solidFill>
                <a:latin typeface="Aptos" panose="020B0004020202020204" pitchFamily="34" charset="0"/>
              </a:rPr>
              <a:t>Feb 26 </a:t>
            </a:r>
            <a:r>
              <a:rPr lang="en-US" dirty="0">
                <a:solidFill>
                  <a:srgbClr val="000000"/>
                </a:solidFill>
                <a:latin typeface="Aptos" panose="020B0004020202020204" pitchFamily="34" charset="0"/>
              </a:rPr>
              <a:t>Chocolate bar Bingo </a:t>
            </a:r>
          </a:p>
          <a:p>
            <a:pPr fontAlgn="base">
              <a:lnSpc>
                <a:spcPts val="1564"/>
              </a:lnSpc>
              <a:spcAft>
                <a:spcPts val="800"/>
              </a:spcAft>
            </a:pPr>
            <a:endParaRPr lang="en-US" dirty="0">
              <a:solidFill>
                <a:srgbClr val="000000"/>
              </a:solidFill>
              <a:latin typeface="Aptos" panose="020B0004020202020204" pitchFamily="34" charset="0"/>
            </a:endParaRPr>
          </a:p>
          <a:p>
            <a:pPr fontAlgn="base">
              <a:lnSpc>
                <a:spcPts val="1564"/>
              </a:lnSpc>
              <a:spcAft>
                <a:spcPts val="800"/>
              </a:spcAft>
            </a:pPr>
            <a:r>
              <a:rPr lang="en-US" dirty="0">
                <a:solidFill>
                  <a:srgbClr val="000000"/>
                </a:solidFill>
                <a:latin typeface="Aptos" panose="020B0004020202020204" pitchFamily="34" charset="0"/>
              </a:rPr>
              <a:t> </a:t>
            </a:r>
            <a:r>
              <a:rPr lang="en-US" b="1" dirty="0">
                <a:solidFill>
                  <a:srgbClr val="000000"/>
                </a:solidFill>
                <a:latin typeface="Aptos" panose="020B0004020202020204" pitchFamily="34" charset="0"/>
              </a:rPr>
              <a:t>Mar. 12  AES &amp; Mah-Sos</a:t>
            </a:r>
            <a:r>
              <a:rPr lang="en-US" dirty="0">
                <a:solidFill>
                  <a:srgbClr val="000000"/>
                </a:solidFill>
                <a:latin typeface="Aptos" panose="020B0004020202020204" pitchFamily="34" charset="0"/>
              </a:rPr>
              <a:t>  visit for welcome activity.</a:t>
            </a:r>
          </a:p>
          <a:p>
            <a:pPr fontAlgn="base">
              <a:lnSpc>
                <a:spcPts val="1564"/>
              </a:lnSpc>
              <a:spcAft>
                <a:spcPts val="800"/>
              </a:spcAft>
            </a:pPr>
            <a:r>
              <a:rPr lang="en-US" dirty="0">
                <a:solidFill>
                  <a:srgbClr val="000000"/>
                </a:solidFill>
                <a:latin typeface="Aptos" panose="020B0004020202020204" pitchFamily="34" charset="0"/>
              </a:rPr>
              <a:t>   </a:t>
            </a:r>
            <a:endParaRPr lang="en-US" dirty="0">
              <a:solidFill>
                <a:srgbClr val="000000"/>
              </a:solidFill>
              <a:latin typeface="Segoe UI" panose="020B0502040204020203" pitchFamily="34" charset="0"/>
            </a:endParaRPr>
          </a:p>
          <a:p>
            <a:pPr fontAlgn="base">
              <a:lnSpc>
                <a:spcPts val="1564"/>
              </a:lnSpc>
              <a:spcAft>
                <a:spcPts val="800"/>
              </a:spcAft>
            </a:pPr>
            <a:r>
              <a:rPr lang="en-US" b="1" dirty="0">
                <a:solidFill>
                  <a:srgbClr val="000000"/>
                </a:solidFill>
                <a:latin typeface="Aptos" panose="020B0004020202020204" pitchFamily="34" charset="0"/>
              </a:rPr>
              <a:t>Apr. 8</a:t>
            </a:r>
            <a:r>
              <a:rPr lang="en-US" b="1" baseline="30000" dirty="0">
                <a:solidFill>
                  <a:srgbClr val="000000"/>
                </a:solidFill>
                <a:latin typeface="Aptos" panose="020B0004020202020204" pitchFamily="34" charset="0"/>
              </a:rPr>
              <a:t>th</a:t>
            </a:r>
            <a:r>
              <a:rPr lang="en-US" b="1" dirty="0">
                <a:solidFill>
                  <a:srgbClr val="000000"/>
                </a:solidFill>
                <a:latin typeface="Aptos" panose="020B0004020202020204" pitchFamily="34" charset="0"/>
              </a:rPr>
              <a:t> </a:t>
            </a:r>
            <a:r>
              <a:rPr lang="en-US" dirty="0">
                <a:solidFill>
                  <a:srgbClr val="000000"/>
                </a:solidFill>
                <a:latin typeface="Aptos" panose="020B0004020202020204" pitchFamily="34" charset="0"/>
              </a:rPr>
              <a:t>PAMS staff visits</a:t>
            </a:r>
            <a:r>
              <a:rPr lang="en-US" b="1" dirty="0">
                <a:solidFill>
                  <a:srgbClr val="000000"/>
                </a:solidFill>
                <a:latin typeface="Aptos" panose="020B0004020202020204" pitchFamily="34" charset="0"/>
              </a:rPr>
              <a:t> Mah-Sos and AES for Q and A </a:t>
            </a:r>
            <a:endParaRPr lang="en-US" dirty="0">
              <a:solidFill>
                <a:srgbClr val="000000"/>
              </a:solidFill>
              <a:latin typeface="Aptos" panose="020B0004020202020204" pitchFamily="34" charset="0"/>
            </a:endParaRPr>
          </a:p>
          <a:p>
            <a:pPr fontAlgn="base">
              <a:lnSpc>
                <a:spcPts val="1564"/>
              </a:lnSpc>
              <a:spcAft>
                <a:spcPts val="800"/>
              </a:spcAft>
            </a:pPr>
            <a:r>
              <a:rPr lang="en-US" dirty="0">
                <a:solidFill>
                  <a:srgbClr val="000000"/>
                </a:solidFill>
                <a:latin typeface="Aptos" panose="020B0004020202020204" pitchFamily="34" charset="0"/>
              </a:rPr>
              <a:t>  </a:t>
            </a:r>
            <a:endParaRPr lang="en-US" dirty="0">
              <a:solidFill>
                <a:srgbClr val="000000"/>
              </a:solidFill>
              <a:latin typeface="Segoe UI" panose="020B0502040204020203" pitchFamily="34" charset="0"/>
            </a:endParaRPr>
          </a:p>
          <a:p>
            <a:pPr fontAlgn="base">
              <a:lnSpc>
                <a:spcPts val="1564"/>
              </a:lnSpc>
              <a:spcAft>
                <a:spcPts val="800"/>
              </a:spcAft>
            </a:pPr>
            <a:r>
              <a:rPr lang="en-US" b="1" dirty="0">
                <a:solidFill>
                  <a:srgbClr val="000000"/>
                </a:solidFill>
                <a:latin typeface="Aptos" panose="020B0004020202020204" pitchFamily="34" charset="0"/>
              </a:rPr>
              <a:t>Apr. 30</a:t>
            </a:r>
            <a:r>
              <a:rPr lang="en-US" dirty="0">
                <a:solidFill>
                  <a:srgbClr val="000000"/>
                </a:solidFill>
                <a:latin typeface="Aptos" panose="020B0004020202020204" pitchFamily="34" charset="0"/>
              </a:rPr>
              <a:t> </a:t>
            </a:r>
            <a:r>
              <a:rPr lang="en-US" b="1" dirty="0">
                <a:solidFill>
                  <a:srgbClr val="000000"/>
                </a:solidFill>
                <a:latin typeface="Aptos" panose="020B0004020202020204" pitchFamily="34" charset="0"/>
              </a:rPr>
              <a:t>Mah-Sos</a:t>
            </a:r>
            <a:r>
              <a:rPr lang="en-US" dirty="0">
                <a:solidFill>
                  <a:srgbClr val="000000"/>
                </a:solidFill>
                <a:latin typeface="Aptos" panose="020B0004020202020204" pitchFamily="34" charset="0"/>
              </a:rPr>
              <a:t>  and AES visit PAMS for assembly and lunch </a:t>
            </a:r>
          </a:p>
          <a:p>
            <a:pPr fontAlgn="base">
              <a:lnSpc>
                <a:spcPts val="1564"/>
              </a:lnSpc>
              <a:spcAft>
                <a:spcPts val="800"/>
              </a:spcAft>
            </a:pPr>
            <a:endParaRPr lang="en-US" dirty="0">
              <a:solidFill>
                <a:srgbClr val="000000"/>
              </a:solidFill>
              <a:latin typeface="Segoe UI" panose="020B0502040204020203" pitchFamily="34" charset="0"/>
            </a:endParaRPr>
          </a:p>
          <a:p>
            <a:pPr fontAlgn="base">
              <a:lnSpc>
                <a:spcPts val="1564"/>
              </a:lnSpc>
              <a:spcAft>
                <a:spcPts val="800"/>
              </a:spcAft>
            </a:pPr>
            <a:r>
              <a:rPr lang="en-US" b="1" dirty="0">
                <a:solidFill>
                  <a:srgbClr val="000000"/>
                </a:solidFill>
                <a:latin typeface="Aptos" panose="020B0004020202020204" pitchFamily="34" charset="0"/>
              </a:rPr>
              <a:t>May 12  </a:t>
            </a:r>
            <a:r>
              <a:rPr lang="en-US" dirty="0">
                <a:solidFill>
                  <a:srgbClr val="000000"/>
                </a:solidFill>
                <a:latin typeface="Aptos" panose="020B0004020202020204" pitchFamily="34" charset="0"/>
              </a:rPr>
              <a:t>  Gr 5 Students at PAMS for station activities and get to know you time</a:t>
            </a:r>
          </a:p>
          <a:p>
            <a:pPr fontAlgn="base">
              <a:lnSpc>
                <a:spcPts val="1564"/>
              </a:lnSpc>
              <a:spcAft>
                <a:spcPts val="800"/>
              </a:spcAft>
            </a:pPr>
            <a:endParaRPr lang="en-US" dirty="0">
              <a:solidFill>
                <a:srgbClr val="000000"/>
              </a:solidFill>
              <a:latin typeface="Aptos" panose="020B0004020202020204" pitchFamily="34" charset="0"/>
            </a:endParaRPr>
          </a:p>
          <a:p>
            <a:pPr fontAlgn="base">
              <a:lnSpc>
                <a:spcPts val="1564"/>
              </a:lnSpc>
              <a:spcAft>
                <a:spcPts val="800"/>
              </a:spcAft>
            </a:pPr>
            <a:r>
              <a:rPr lang="en-US" b="1" dirty="0">
                <a:solidFill>
                  <a:srgbClr val="000000"/>
                </a:solidFill>
                <a:latin typeface="Aptos" panose="020B0004020202020204" pitchFamily="34" charset="0"/>
              </a:rPr>
              <a:t>May 27  </a:t>
            </a:r>
            <a:r>
              <a:rPr lang="en-US" dirty="0">
                <a:solidFill>
                  <a:srgbClr val="000000"/>
                </a:solidFill>
                <a:latin typeface="Aptos" panose="020B0004020202020204" pitchFamily="34" charset="0"/>
              </a:rPr>
              <a:t>Mah-Sos join PAMS grade6 </a:t>
            </a:r>
          </a:p>
          <a:p>
            <a:pPr fontAlgn="base">
              <a:lnSpc>
                <a:spcPts val="1564"/>
              </a:lnSpc>
              <a:spcAft>
                <a:spcPts val="800"/>
              </a:spcAft>
            </a:pPr>
            <a:endParaRPr lang="en-US" dirty="0">
              <a:solidFill>
                <a:srgbClr val="000000"/>
              </a:solidFill>
              <a:latin typeface="Aptos" panose="020B0004020202020204" pitchFamily="34" charset="0"/>
            </a:endParaRPr>
          </a:p>
          <a:p>
            <a:pPr fontAlgn="base">
              <a:lnSpc>
                <a:spcPts val="1564"/>
              </a:lnSpc>
              <a:spcAft>
                <a:spcPts val="800"/>
              </a:spcAft>
            </a:pPr>
            <a:r>
              <a:rPr lang="en-US" b="1" dirty="0">
                <a:solidFill>
                  <a:srgbClr val="000000"/>
                </a:solidFill>
                <a:latin typeface="Aptos" panose="020B0004020202020204" pitchFamily="34" charset="0"/>
              </a:rPr>
              <a:t>June </a:t>
            </a:r>
            <a:r>
              <a:rPr lang="en-US" dirty="0">
                <a:solidFill>
                  <a:srgbClr val="000000"/>
                </a:solidFill>
                <a:latin typeface="Aptos" panose="020B0004020202020204" pitchFamily="34" charset="0"/>
              </a:rPr>
              <a:t> - Parents open house</a:t>
            </a:r>
            <a:endParaRPr lang="en-US" dirty="0">
              <a:solidFill>
                <a:srgbClr val="000000"/>
              </a:solidFill>
              <a:latin typeface="Segoe UI" panose="020B0502040204020203" pitchFamily="34" charset="0"/>
            </a:endParaRPr>
          </a:p>
          <a:p>
            <a:pPr fontAlgn="base">
              <a:lnSpc>
                <a:spcPts val="1564"/>
              </a:lnSpc>
              <a:spcAft>
                <a:spcPts val="800"/>
              </a:spcAft>
            </a:pPr>
            <a:endParaRPr lang="en-US" dirty="0">
              <a:solidFill>
                <a:srgbClr val="000000"/>
              </a:solidFill>
              <a:latin typeface="Segoe UI" panose="020B0502040204020203" pitchFamily="34" charset="0"/>
            </a:endParaRPr>
          </a:p>
          <a:p>
            <a:endParaRPr lang="en-US" dirty="0"/>
          </a:p>
        </p:txBody>
      </p:sp>
    </p:spTree>
    <p:extLst>
      <p:ext uri="{BB962C8B-B14F-4D97-AF65-F5344CB8AC3E}">
        <p14:creationId xmlns:p14="http://schemas.microsoft.com/office/powerpoint/2010/main" val="4115827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26">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28" name="Freeform: Shape 27">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34" name="Freeform: Shape 33">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4D3508E-E4E9-69DD-AF8A-C74A37E872F2}"/>
              </a:ext>
            </a:extLst>
          </p:cNvPr>
          <p:cNvSpPr>
            <a:spLocks noGrp="1"/>
          </p:cNvSpPr>
          <p:nvPr>
            <p:ph type="title"/>
          </p:nvPr>
        </p:nvSpPr>
        <p:spPr>
          <a:xfrm>
            <a:off x="804672" y="1055098"/>
            <a:ext cx="5760719" cy="4747805"/>
          </a:xfrm>
        </p:spPr>
        <p:txBody>
          <a:bodyPr vert="horz" lIns="91440" tIns="45720" rIns="91440" bIns="45720" rtlCol="0" anchor="ctr">
            <a:normAutofit/>
          </a:bodyPr>
          <a:lstStyle/>
          <a:p>
            <a:r>
              <a:rPr lang="en-US" sz="4000" kern="1200" dirty="0">
                <a:solidFill>
                  <a:schemeClr val="tx2"/>
                </a:solidFill>
                <a:latin typeface="+mj-lt"/>
                <a:ea typeface="+mj-ea"/>
                <a:cs typeface="+mj-cs"/>
              </a:rPr>
              <a:t>Approval of minutes from Dec. 8</a:t>
            </a:r>
            <a:r>
              <a:rPr lang="en-US" sz="4000" kern="1200" baseline="30000" dirty="0">
                <a:solidFill>
                  <a:schemeClr val="tx2"/>
                </a:solidFill>
                <a:latin typeface="+mj-lt"/>
                <a:ea typeface="+mj-ea"/>
                <a:cs typeface="+mj-cs"/>
              </a:rPr>
              <a:t>th</a:t>
            </a:r>
            <a:r>
              <a:rPr lang="en-US" sz="4000" kern="1200" dirty="0">
                <a:solidFill>
                  <a:schemeClr val="tx2"/>
                </a:solidFill>
                <a:latin typeface="+mj-lt"/>
                <a:ea typeface="+mj-ea"/>
                <a:cs typeface="+mj-cs"/>
              </a:rPr>
              <a:t> , 2025</a:t>
            </a:r>
            <a:br>
              <a:rPr lang="en-US" sz="4000" kern="1200" dirty="0">
                <a:solidFill>
                  <a:schemeClr val="tx2"/>
                </a:solidFill>
                <a:latin typeface="+mj-lt"/>
                <a:ea typeface="+mj-ea"/>
                <a:cs typeface="+mj-cs"/>
              </a:rPr>
            </a:br>
            <a:br>
              <a:rPr lang="en-US" sz="4000" dirty="0">
                <a:solidFill>
                  <a:schemeClr val="tx2"/>
                </a:solidFill>
              </a:rPr>
            </a:br>
            <a:endParaRPr lang="en-US" sz="4000" kern="1200" dirty="0">
              <a:solidFill>
                <a:schemeClr val="tx2"/>
              </a:solidFill>
              <a:latin typeface="+mj-lt"/>
              <a:ea typeface="+mj-ea"/>
              <a:cs typeface="+mj-cs"/>
            </a:endParaRPr>
          </a:p>
        </p:txBody>
      </p:sp>
    </p:spTree>
    <p:extLst>
      <p:ext uri="{BB962C8B-B14F-4D97-AF65-F5344CB8AC3E}">
        <p14:creationId xmlns:p14="http://schemas.microsoft.com/office/powerpoint/2010/main" val="4090359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E94F50-A324-416D-97EA-D4CE06D14CB0}"/>
              </a:ext>
            </a:extLst>
          </p:cNvPr>
          <p:cNvSpPr>
            <a:spLocks noGrp="1"/>
          </p:cNvSpPr>
          <p:nvPr>
            <p:ph type="title"/>
          </p:nvPr>
        </p:nvSpPr>
        <p:spPr>
          <a:xfrm>
            <a:off x="589560" y="856180"/>
            <a:ext cx="4560584" cy="1128068"/>
          </a:xfrm>
        </p:spPr>
        <p:txBody>
          <a:bodyPr anchor="ctr">
            <a:normAutofit/>
          </a:bodyPr>
          <a:lstStyle/>
          <a:p>
            <a:r>
              <a:rPr lang="en-US" sz="3400"/>
              <a:t>Business from Minutes : </a:t>
            </a:r>
            <a:br>
              <a:rPr lang="en-US" sz="3400"/>
            </a:br>
            <a:endParaRPr lang="en-US" sz="3400"/>
          </a:p>
        </p:txBody>
      </p:sp>
      <p:grpSp>
        <p:nvGrpSpPr>
          <p:cNvPr id="21" name="Group 2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E1161C-70DA-4158-BA19-AD5B26372E1F}"/>
              </a:ext>
            </a:extLst>
          </p:cNvPr>
          <p:cNvSpPr>
            <a:spLocks noGrp="1"/>
          </p:cNvSpPr>
          <p:nvPr>
            <p:ph idx="1"/>
          </p:nvPr>
        </p:nvSpPr>
        <p:spPr>
          <a:xfrm>
            <a:off x="590719" y="2330505"/>
            <a:ext cx="4559425" cy="3979585"/>
          </a:xfrm>
        </p:spPr>
        <p:txBody>
          <a:bodyPr anchor="ctr">
            <a:normAutofit/>
          </a:bodyPr>
          <a:lstStyle/>
          <a:p>
            <a:pPr marL="0" indent="0">
              <a:buNone/>
            </a:pPr>
            <a:endParaRPr lang="en-US" sz="2000"/>
          </a:p>
          <a:p>
            <a:r>
              <a:rPr lang="en-US" sz="2000"/>
              <a:t>Declaration form </a:t>
            </a:r>
          </a:p>
          <a:p>
            <a:endParaRPr lang="en-US" sz="2000"/>
          </a:p>
        </p:txBody>
      </p:sp>
      <p:sp>
        <p:nvSpPr>
          <p:cNvPr id="24" name="Rectangle 2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124CFF0-8D3C-69DD-7F85-91EABFF34104}"/>
              </a:ext>
            </a:extLst>
          </p:cNvPr>
          <p:cNvPicPr>
            <a:picLocks noChangeAspect="1"/>
          </p:cNvPicPr>
          <p:nvPr/>
        </p:nvPicPr>
        <p:blipFill>
          <a:blip r:embed="rId2"/>
          <a:srcRect r="8964" b="1"/>
          <a:stretch>
            <a:fillRect/>
          </a:stretch>
        </p:blipFill>
        <p:spPr>
          <a:xfrm>
            <a:off x="5977788" y="799352"/>
            <a:ext cx="5425410" cy="5259296"/>
          </a:xfrm>
          <a:prstGeom prst="rect">
            <a:avLst/>
          </a:prstGeom>
        </p:spPr>
      </p:pic>
    </p:spTree>
    <p:extLst>
      <p:ext uri="{BB962C8B-B14F-4D97-AF65-F5344CB8AC3E}">
        <p14:creationId xmlns:p14="http://schemas.microsoft.com/office/powerpoint/2010/main" val="2844912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D04CF-622F-418A-81EC-8A8FD6B96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A66F3A-5D00-08D3-CB31-800D2223186F}"/>
              </a:ext>
            </a:extLst>
          </p:cNvPr>
          <p:cNvSpPr>
            <a:spLocks noGrp="1"/>
          </p:cNvSpPr>
          <p:nvPr>
            <p:ph type="title"/>
          </p:nvPr>
        </p:nvSpPr>
        <p:spPr/>
        <p:txBody>
          <a:bodyPr/>
          <a:lstStyle/>
          <a:p>
            <a:pPr algn="ctr"/>
            <a:r>
              <a:rPr lang="en-US" dirty="0"/>
              <a:t>Principal’s report – </a:t>
            </a:r>
            <a:r>
              <a:rPr lang="en-US" dirty="0">
                <a:highlight>
                  <a:srgbClr val="FFFF00"/>
                </a:highlight>
              </a:rPr>
              <a:t>189 students </a:t>
            </a:r>
            <a:br>
              <a:rPr lang="en-US" dirty="0"/>
            </a:br>
            <a:r>
              <a:rPr lang="en-US" dirty="0"/>
              <a:t>PAMS student enrollment by program</a:t>
            </a:r>
          </a:p>
        </p:txBody>
      </p:sp>
      <p:pic>
        <p:nvPicPr>
          <p:cNvPr id="7" name="Picture 6">
            <a:extLst>
              <a:ext uri="{FF2B5EF4-FFF2-40B4-BE49-F238E27FC236}">
                <a16:creationId xmlns:a16="http://schemas.microsoft.com/office/drawing/2014/main" id="{6CBE1FF9-0B67-2648-9152-0A6D74E405BB}"/>
              </a:ext>
            </a:extLst>
          </p:cNvPr>
          <p:cNvPicPr>
            <a:picLocks noChangeAspect="1"/>
          </p:cNvPicPr>
          <p:nvPr/>
        </p:nvPicPr>
        <p:blipFill>
          <a:blip r:embed="rId2"/>
          <a:stretch>
            <a:fillRect/>
          </a:stretch>
        </p:blipFill>
        <p:spPr>
          <a:xfrm>
            <a:off x="300631" y="2580954"/>
            <a:ext cx="3506910" cy="2102805"/>
          </a:xfrm>
          <a:prstGeom prst="rect">
            <a:avLst/>
          </a:prstGeom>
        </p:spPr>
      </p:pic>
      <p:pic>
        <p:nvPicPr>
          <p:cNvPr id="4" name="Picture 3">
            <a:extLst>
              <a:ext uri="{FF2B5EF4-FFF2-40B4-BE49-F238E27FC236}">
                <a16:creationId xmlns:a16="http://schemas.microsoft.com/office/drawing/2014/main" id="{0780B2ED-93B4-A18F-4ABB-11D736AEC19D}"/>
              </a:ext>
            </a:extLst>
          </p:cNvPr>
          <p:cNvPicPr>
            <a:picLocks noChangeAspect="1"/>
          </p:cNvPicPr>
          <p:nvPr/>
        </p:nvPicPr>
        <p:blipFill>
          <a:blip r:embed="rId3"/>
          <a:stretch>
            <a:fillRect/>
          </a:stretch>
        </p:blipFill>
        <p:spPr>
          <a:xfrm>
            <a:off x="3807540" y="2402005"/>
            <a:ext cx="8384459" cy="2702257"/>
          </a:xfrm>
          <a:prstGeom prst="rect">
            <a:avLst/>
          </a:prstGeom>
        </p:spPr>
      </p:pic>
      <p:sp>
        <p:nvSpPr>
          <p:cNvPr id="6" name="TextBox 5">
            <a:extLst>
              <a:ext uri="{FF2B5EF4-FFF2-40B4-BE49-F238E27FC236}">
                <a16:creationId xmlns:a16="http://schemas.microsoft.com/office/drawing/2014/main" id="{76CDFCF8-81FF-7B67-7488-C07F7F45B0E9}"/>
              </a:ext>
            </a:extLst>
          </p:cNvPr>
          <p:cNvSpPr txBox="1"/>
          <p:nvPr/>
        </p:nvSpPr>
        <p:spPr>
          <a:xfrm>
            <a:off x="641445" y="5459104"/>
            <a:ext cx="5208862" cy="2031325"/>
          </a:xfrm>
          <a:prstGeom prst="rect">
            <a:avLst/>
          </a:prstGeom>
          <a:noFill/>
        </p:spPr>
        <p:txBody>
          <a:bodyPr wrap="none" rtlCol="0">
            <a:spAutoFit/>
          </a:bodyPr>
          <a:lstStyle/>
          <a:p>
            <a:r>
              <a:rPr lang="en-US" dirty="0">
                <a:highlight>
                  <a:srgbClr val="FFFF00"/>
                </a:highlight>
              </a:rPr>
              <a:t> </a:t>
            </a:r>
            <a:r>
              <a:rPr lang="en-US" b="1" dirty="0">
                <a:highlight>
                  <a:srgbClr val="FFFF00"/>
                </a:highlight>
              </a:rPr>
              <a:t>Overall Increase in total enrollment by 2 students</a:t>
            </a:r>
          </a:p>
          <a:p>
            <a:r>
              <a:rPr lang="en-US" dirty="0"/>
              <a:t>		Increase of 2 students in grade 6 </a:t>
            </a:r>
          </a:p>
          <a:p>
            <a:r>
              <a:rPr lang="en-US" dirty="0"/>
              <a:t>		Decrease of 1 student in grade 7</a:t>
            </a:r>
          </a:p>
          <a:p>
            <a:r>
              <a:rPr lang="en-US" dirty="0"/>
              <a:t>		Increase of 1 student in grade 8  </a:t>
            </a:r>
          </a:p>
          <a:p>
            <a:r>
              <a:rPr lang="en-US" dirty="0"/>
              <a:t>		 </a:t>
            </a:r>
          </a:p>
          <a:p>
            <a:r>
              <a:rPr lang="en-US" dirty="0"/>
              <a:t>		</a:t>
            </a:r>
          </a:p>
          <a:p>
            <a:r>
              <a:rPr lang="en-US" dirty="0"/>
              <a:t>	</a:t>
            </a:r>
          </a:p>
        </p:txBody>
      </p:sp>
    </p:spTree>
    <p:extLst>
      <p:ext uri="{BB962C8B-B14F-4D97-AF65-F5344CB8AC3E}">
        <p14:creationId xmlns:p14="http://schemas.microsoft.com/office/powerpoint/2010/main" val="2231392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0207F9-173E-FFB5-2217-055140D23DCF}"/>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75EB3D3-E865-A9A5-32AB-E6164B4BE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A8C37C-6E87-9917-F2A1-EBFA9DB5030E}"/>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kern="1200">
                <a:solidFill>
                  <a:schemeClr val="tx1"/>
                </a:solidFill>
                <a:latin typeface="+mj-lt"/>
                <a:ea typeface="+mj-ea"/>
                <a:cs typeface="+mj-cs"/>
              </a:rPr>
              <a:t>PAMS – staffing update </a:t>
            </a:r>
          </a:p>
        </p:txBody>
      </p:sp>
      <p:sp>
        <p:nvSpPr>
          <p:cNvPr id="17" name="sketch line">
            <a:extLst>
              <a:ext uri="{FF2B5EF4-FFF2-40B4-BE49-F238E27FC236}">
                <a16:creationId xmlns:a16="http://schemas.microsoft.com/office/drawing/2014/main" id="{B718BDA6-A8DF-074E-4FDC-A09B08C5B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Text Placeholder 3">
            <a:extLst>
              <a:ext uri="{FF2B5EF4-FFF2-40B4-BE49-F238E27FC236}">
                <a16:creationId xmlns:a16="http://schemas.microsoft.com/office/drawing/2014/main" id="{92CDD707-8871-6653-328C-ACC4251E3E15}"/>
              </a:ext>
            </a:extLst>
          </p:cNvPr>
          <p:cNvGraphicFramePr/>
          <p:nvPr>
            <p:extLst>
              <p:ext uri="{D42A27DB-BD31-4B8C-83A1-F6EECF244321}">
                <p14:modId xmlns:p14="http://schemas.microsoft.com/office/powerpoint/2010/main" val="68039417"/>
              </p:ext>
            </p:extLst>
          </p:nvPr>
        </p:nvGraphicFramePr>
        <p:xfrm>
          <a:off x="4648018" y="640822"/>
          <a:ext cx="6900512" cy="4907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4546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CB11E8-A6E5-13FF-D6A5-347E9920416E}"/>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0E4948-20E7-8574-7FFD-6526034E4652}"/>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3400" b="1" kern="1200" dirty="0">
                <a:solidFill>
                  <a:srgbClr val="FFFFFF"/>
                </a:solidFill>
                <a:latin typeface="+mj-lt"/>
                <a:ea typeface="+mj-ea"/>
                <a:cs typeface="+mj-cs"/>
              </a:rPr>
              <a:t>Long term recommendation</a:t>
            </a:r>
            <a:br>
              <a:rPr lang="en-US" sz="3400" b="1" kern="1200" dirty="0">
                <a:solidFill>
                  <a:srgbClr val="FFFFFF"/>
                </a:solidFill>
                <a:latin typeface="+mj-lt"/>
                <a:ea typeface="+mj-ea"/>
                <a:cs typeface="+mj-cs"/>
              </a:rPr>
            </a:br>
            <a:r>
              <a:rPr lang="en-US" sz="3400" b="1" kern="1200" dirty="0">
                <a:solidFill>
                  <a:srgbClr val="FFFFFF"/>
                </a:solidFill>
                <a:latin typeface="+mj-lt"/>
                <a:ea typeface="+mj-ea"/>
                <a:cs typeface="+mj-cs"/>
              </a:rPr>
              <a:t>2.1  - </a:t>
            </a:r>
            <a:r>
              <a:rPr lang="en-US" sz="3600" dirty="0">
                <a:solidFill>
                  <a:schemeClr val="bg1"/>
                </a:solidFill>
              </a:rPr>
              <a:t>Revitalizing Middle Block Philosophy</a:t>
            </a:r>
            <a:endParaRPr lang="en-US" sz="3400" b="1" kern="1200" dirty="0">
              <a:solidFill>
                <a:schemeClr val="bg1"/>
              </a:solidFill>
              <a:latin typeface="+mj-lt"/>
              <a:ea typeface="+mj-ea"/>
              <a:cs typeface="+mj-cs"/>
            </a:endParaRP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A2A78D03-AF42-940F-4668-E69EB189CDB5}"/>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3200" b="1" dirty="0"/>
              <a:t>Purpose: </a:t>
            </a:r>
          </a:p>
          <a:p>
            <a:pPr>
              <a:lnSpc>
                <a:spcPct val="90000"/>
              </a:lnSpc>
              <a:spcAft>
                <a:spcPts val="600"/>
              </a:spcAft>
            </a:pPr>
            <a:r>
              <a:rPr lang="en-US" sz="3200" dirty="0"/>
              <a:t>To provide schools with practical tools and resources that support early adolescents</a:t>
            </a:r>
          </a:p>
          <a:p>
            <a:pPr>
              <a:lnSpc>
                <a:spcPct val="90000"/>
              </a:lnSpc>
              <a:spcAft>
                <a:spcPts val="600"/>
              </a:spcAft>
            </a:pPr>
            <a:endParaRPr lang="en-US" sz="3200" dirty="0"/>
          </a:p>
          <a:p>
            <a:pPr indent="-228600">
              <a:lnSpc>
                <a:spcPct val="90000"/>
              </a:lnSpc>
              <a:spcAft>
                <a:spcPts val="600"/>
              </a:spcAft>
              <a:buFont typeface="Arial" panose="020B0604020202020204" pitchFamily="34" charset="0"/>
              <a:buChar char="•"/>
            </a:pPr>
            <a:endParaRPr lang="en-US" sz="3200" dirty="0"/>
          </a:p>
          <a:p>
            <a:pPr indent="-228600">
              <a:lnSpc>
                <a:spcPct val="90000"/>
              </a:lnSpc>
              <a:spcAft>
                <a:spcPts val="600"/>
              </a:spcAft>
              <a:buFont typeface="Arial" panose="020B0604020202020204" pitchFamily="34" charset="0"/>
              <a:buChar char="•"/>
            </a:pPr>
            <a:r>
              <a:rPr lang="en-US" sz="3200" b="1" dirty="0"/>
              <a:t>PAMS Focus Areas:  </a:t>
            </a:r>
          </a:p>
          <a:p>
            <a:pPr lvl="1" indent="-228600">
              <a:lnSpc>
                <a:spcPct val="90000"/>
              </a:lnSpc>
              <a:spcAft>
                <a:spcPts val="600"/>
              </a:spcAft>
              <a:buFont typeface="Arial" panose="020B0604020202020204" pitchFamily="34" charset="0"/>
              <a:buChar char="•"/>
            </a:pPr>
            <a:r>
              <a:rPr lang="en-US" sz="3200" dirty="0">
                <a:highlight>
                  <a:srgbClr val="FFFF00"/>
                </a:highlight>
              </a:rPr>
              <a:t>Relationship – learner to learner </a:t>
            </a:r>
          </a:p>
          <a:p>
            <a:pPr lvl="2" indent="-228600">
              <a:lnSpc>
                <a:spcPct val="90000"/>
              </a:lnSpc>
              <a:spcAft>
                <a:spcPts val="600"/>
              </a:spcAft>
              <a:buFont typeface="Arial" panose="020B0604020202020204" pitchFamily="34" charset="0"/>
              <a:buChar char="•"/>
            </a:pPr>
            <a:endParaRPr lang="en-US" sz="2000" dirty="0"/>
          </a:p>
          <a:p>
            <a:pPr lvl="2" indent="-228600">
              <a:lnSpc>
                <a:spcPct val="90000"/>
              </a:lnSpc>
              <a:spcAft>
                <a:spcPts val="600"/>
              </a:spcAft>
              <a:buFont typeface="Arial" panose="020B0604020202020204" pitchFamily="34" charset="0"/>
              <a:buChar char="•"/>
            </a:pPr>
            <a:endParaRPr lang="en-US" sz="1400" dirty="0"/>
          </a:p>
          <a:p>
            <a:pPr lvl="2"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3217460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EC8E26-86BC-E88F-D825-3FF397231052}"/>
              </a:ext>
            </a:extLst>
          </p:cNvPr>
          <p:cNvPicPr>
            <a:picLocks noChangeAspect="1"/>
          </p:cNvPicPr>
          <p:nvPr/>
        </p:nvPicPr>
        <p:blipFill>
          <a:blip r:embed="rId2"/>
          <a:stretch>
            <a:fillRect/>
          </a:stretch>
        </p:blipFill>
        <p:spPr>
          <a:xfrm>
            <a:off x="1961139" y="0"/>
            <a:ext cx="8269722" cy="6858000"/>
          </a:xfrm>
          <a:prstGeom prst="rect">
            <a:avLst/>
          </a:prstGeom>
        </p:spPr>
      </p:pic>
      <p:sp>
        <p:nvSpPr>
          <p:cNvPr id="4" name="Arrow: Right 3">
            <a:extLst>
              <a:ext uri="{FF2B5EF4-FFF2-40B4-BE49-F238E27FC236}">
                <a16:creationId xmlns:a16="http://schemas.microsoft.com/office/drawing/2014/main" id="{F6868DF6-1B31-33CC-23F6-E32368D9A265}"/>
              </a:ext>
            </a:extLst>
          </p:cNvPr>
          <p:cNvSpPr/>
          <p:nvPr/>
        </p:nvSpPr>
        <p:spPr>
          <a:xfrm>
            <a:off x="619760" y="5201920"/>
            <a:ext cx="1595120" cy="8026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0741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F4E372C51B7D46969DFAAB0EA19C02" ma:contentTypeVersion="19" ma:contentTypeDescription="Create a new document." ma:contentTypeScope="" ma:versionID="99b335e0331f8e342f5ce4001322a3b4">
  <xsd:schema xmlns:xsd="http://www.w3.org/2001/XMLSchema" xmlns:xs="http://www.w3.org/2001/XMLSchema" xmlns:p="http://schemas.microsoft.com/office/2006/metadata/properties" xmlns:ns2="e1d874ff-dcc7-473f-ad88-fe20d5afc839" xmlns:ns3="6e5c9b7c-77f8-4edb-92e9-3c898cdfa006" targetNamespace="http://schemas.microsoft.com/office/2006/metadata/properties" ma:root="true" ma:fieldsID="e86ccf80b43cb1dcc0272a5b650e421b" ns2:_="" ns3:_="">
    <xsd:import namespace="e1d874ff-dcc7-473f-ad88-fe20d5afc839"/>
    <xsd:import namespace="6e5c9b7c-77f8-4edb-92e9-3c898cdfa00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d874ff-dcc7-473f-ad88-fe20d5afc8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95d1645-1b78-4f08-b297-5a94c230cbbe"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5c9b7c-77f8-4edb-92e9-3c898cdfa00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f48445b-4ea1-450a-81d7-637fe8ff1005}" ma:internalName="TaxCatchAll" ma:showField="CatchAllData" ma:web="6e5c9b7c-77f8-4edb-92e9-3c898cdfa0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e5c9b7c-77f8-4edb-92e9-3c898cdfa006" xsi:nil="true"/>
    <lcf76f155ced4ddcb4097134ff3c332f xmlns="e1d874ff-dcc7-473f-ad88-fe20d5afc83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74662EC-EE02-4481-B58E-D64D1872E3F7}">
  <ds:schemaRefs>
    <ds:schemaRef ds:uri="http://schemas.microsoft.com/sharepoint/v3/contenttype/forms"/>
  </ds:schemaRefs>
</ds:datastoreItem>
</file>

<file path=customXml/itemProps2.xml><?xml version="1.0" encoding="utf-8"?>
<ds:datastoreItem xmlns:ds="http://schemas.openxmlformats.org/officeDocument/2006/customXml" ds:itemID="{11ACE417-1BBF-4DB0-B76D-80373F8DDB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d874ff-dcc7-473f-ad88-fe20d5afc839"/>
    <ds:schemaRef ds:uri="6e5c9b7c-77f8-4edb-92e9-3c898cdfa0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99DE01-9EB7-4EA8-BF8D-251200234E38}">
  <ds:schemaRefs>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elements/1.1/"/>
    <ds:schemaRef ds:uri="6e5c9b7c-77f8-4edb-92e9-3c898cdfa006"/>
    <ds:schemaRef ds:uri="e1d874ff-dcc7-473f-ad88-fe20d5afc839"/>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25792</TotalTime>
  <Words>1094</Words>
  <Application>Microsoft Office PowerPoint</Application>
  <PresentationFormat>Widescreen</PresentationFormat>
  <Paragraphs>181</Paragraphs>
  <Slides>33</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Aptos</vt:lpstr>
      <vt:lpstr>Arial</vt:lpstr>
      <vt:lpstr>Calibri</vt:lpstr>
      <vt:lpstr>Calibri Light</vt:lpstr>
      <vt:lpstr>Franklin Gothic Book</vt:lpstr>
      <vt:lpstr>Franklin Gothic Demi</vt:lpstr>
      <vt:lpstr>Segoe UI</vt:lpstr>
      <vt:lpstr>Symbol</vt:lpstr>
      <vt:lpstr>Times New Roman</vt:lpstr>
      <vt:lpstr>Office Theme</vt:lpstr>
      <vt:lpstr>Custom</vt:lpstr>
      <vt:lpstr>Winter PSSC meeting #3    Feb. 4, 2026                   </vt:lpstr>
      <vt:lpstr>PowerPoint Presentation</vt:lpstr>
      <vt:lpstr>Meeting norms</vt:lpstr>
      <vt:lpstr>Approval of minutes from Dec. 8th , 2025  </vt:lpstr>
      <vt:lpstr>Business from Minutes :  </vt:lpstr>
      <vt:lpstr>Principal’s report – 189 students  PAMS student enrollment by program</vt:lpstr>
      <vt:lpstr>PAMS – staffing update </vt:lpstr>
      <vt:lpstr>Long term recommendation 2.1  - Revitalizing Middle Block Philosophy</vt:lpstr>
      <vt:lpstr>PowerPoint Presentation</vt:lpstr>
      <vt:lpstr>PowerPoint Presentation</vt:lpstr>
      <vt:lpstr>Our Goal:  </vt:lpstr>
      <vt:lpstr>Our First Step</vt:lpstr>
      <vt:lpstr>PowerPoint Presentation</vt:lpstr>
      <vt:lpstr>Our  Next  Steps</vt:lpstr>
      <vt:lpstr>Our  Next  Steps</vt:lpstr>
      <vt:lpstr>PowerPoint Presentation</vt:lpstr>
      <vt:lpstr>School Improvement Goal </vt:lpstr>
      <vt:lpstr>Progress monitoring </vt:lpstr>
      <vt:lpstr>PowerPoint Presentation</vt:lpstr>
      <vt:lpstr>Progress monitoring – grade 6 </vt:lpstr>
      <vt:lpstr>Progress monitoring – grade 7 </vt:lpstr>
      <vt:lpstr>Progress monitoring – grade 8 </vt:lpstr>
      <vt:lpstr>Special events and Projects</vt:lpstr>
      <vt:lpstr>Christmas BINGO – postponed due to weather </vt:lpstr>
      <vt:lpstr>New Years Dance 2026 Jan. 8th 6-7:30pm Spot dances Limbo Cha-cha slide Just dance screen Balloons   Prizes</vt:lpstr>
      <vt:lpstr>PowerPoint Presentation</vt:lpstr>
      <vt:lpstr>Theme week  for Valentine’s week </vt:lpstr>
      <vt:lpstr>Sweet snacks for sale  Valentine’s week </vt:lpstr>
      <vt:lpstr>Staff Appreciation week </vt:lpstr>
      <vt:lpstr>PowerPoint Presentation</vt:lpstr>
      <vt:lpstr>Pink Shirt day – Feb 25th  Kindness activities </vt:lpstr>
      <vt:lpstr>Southern Victoria  Winter Freeze fest activity   Feb.26th 6:30-7:30pm.   Entrance is one full size candy bar or $2 Canteen &amp; 50/50 draw PAMS Cafeteria  </vt:lpstr>
      <vt:lpstr>Transitions  grade 5 – tentative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Dionne, Claudine (ASD-W)</dc:creator>
  <cp:lastModifiedBy>Grant, Claudine (ASD-W)</cp:lastModifiedBy>
  <cp:revision>22</cp:revision>
  <cp:lastPrinted>2026-02-04T22:24:21Z</cp:lastPrinted>
  <dcterms:created xsi:type="dcterms:W3CDTF">2020-10-14T20:30:01Z</dcterms:created>
  <dcterms:modified xsi:type="dcterms:W3CDTF">2026-02-12T16:40:22Z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0x01010053F4E372C51B7D46969DFAAB0EA19C02</vt:lpwstr>
  </property>
  <property fmtid="{D5CDD505-2E9C-101B-9397-08002B2CF9AE}" pid="3" name="MediaServiceImageTags">
    <vt:lpwstr/>
  </property>
</Properties>
</file>