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6" r:id="rId4"/>
  </p:sldMasterIdLst>
  <p:notesMasterIdLst>
    <p:notesMasterId r:id="rId40"/>
  </p:notesMasterIdLst>
  <p:sldIdLst>
    <p:sldId id="303" r:id="rId5"/>
    <p:sldId id="298" r:id="rId6"/>
    <p:sldId id="376" r:id="rId7"/>
    <p:sldId id="377" r:id="rId8"/>
    <p:sldId id="378" r:id="rId9"/>
    <p:sldId id="380" r:id="rId10"/>
    <p:sldId id="381" r:id="rId11"/>
    <p:sldId id="305" r:id="rId12"/>
    <p:sldId id="384" r:id="rId13"/>
    <p:sldId id="321" r:id="rId14"/>
    <p:sldId id="302" r:id="rId15"/>
    <p:sldId id="382" r:id="rId16"/>
    <p:sldId id="307" r:id="rId17"/>
    <p:sldId id="383" r:id="rId18"/>
    <p:sldId id="323" r:id="rId19"/>
    <p:sldId id="316" r:id="rId20"/>
    <p:sldId id="372" r:id="rId21"/>
    <p:sldId id="317" r:id="rId22"/>
    <p:sldId id="385" r:id="rId23"/>
    <p:sldId id="351" r:id="rId24"/>
    <p:sldId id="387" r:id="rId25"/>
    <p:sldId id="391" r:id="rId26"/>
    <p:sldId id="392" r:id="rId27"/>
    <p:sldId id="365" r:id="rId28"/>
    <p:sldId id="364" r:id="rId29"/>
    <p:sldId id="363" r:id="rId30"/>
    <p:sldId id="366" r:id="rId31"/>
    <p:sldId id="312" r:id="rId32"/>
    <p:sldId id="371" r:id="rId33"/>
    <p:sldId id="375" r:id="rId34"/>
    <p:sldId id="352" r:id="rId35"/>
    <p:sldId id="373" r:id="rId36"/>
    <p:sldId id="390" r:id="rId37"/>
    <p:sldId id="388" r:id="rId38"/>
    <p:sldId id="389" r:id="rId3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6C0DCD-F637-4F9D-A459-52077633C478}" v="50" dt="2025-11-04T21:33:25.3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4" autoAdjust="0"/>
    <p:restoredTop sz="86356" autoAdjust="0"/>
  </p:normalViewPr>
  <p:slideViewPr>
    <p:cSldViewPr snapToGrid="0">
      <p:cViewPr>
        <p:scale>
          <a:sx n="75" d="100"/>
          <a:sy n="75" d="100"/>
        </p:scale>
        <p:origin x="77" y="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88"/>
    </p:cViewPr>
  </p:sorterViewPr>
  <p:notesViewPr>
    <p:cSldViewPr snapToGrid="0">
      <p:cViewPr varScale="1">
        <p:scale>
          <a:sx n="59" d="100"/>
          <a:sy n="59" d="100"/>
        </p:scale>
        <p:origin x="279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5AEE7-CE50-453D-A380-0F14D3452418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010DF24A-3F1B-44FD-80A0-E8DDABCE8179}">
      <dgm:prSet/>
      <dgm:spPr/>
      <dgm:t>
        <a:bodyPr/>
        <a:lstStyle/>
        <a:p>
          <a:r>
            <a:rPr lang="en-US"/>
            <a:t>Sets the meeting dates, times, and agenda with the Principal and PSSC members</a:t>
          </a:r>
        </a:p>
      </dgm:t>
    </dgm:pt>
    <dgm:pt modelId="{DDF7A5AC-7CB9-4C9B-AA65-48F4160C3187}" type="parTrans" cxnId="{67BCE10A-2BDF-4CBA-AE06-50AF916A2946}">
      <dgm:prSet/>
      <dgm:spPr/>
      <dgm:t>
        <a:bodyPr/>
        <a:lstStyle/>
        <a:p>
          <a:endParaRPr lang="en-US"/>
        </a:p>
      </dgm:t>
    </dgm:pt>
    <dgm:pt modelId="{1746D30D-A9A9-4334-A0CA-B8AE2D104C7F}" type="sibTrans" cxnId="{67BCE10A-2BDF-4CBA-AE06-50AF916A2946}">
      <dgm:prSet/>
      <dgm:spPr/>
      <dgm:t>
        <a:bodyPr/>
        <a:lstStyle/>
        <a:p>
          <a:endParaRPr lang="en-US"/>
        </a:p>
      </dgm:t>
    </dgm:pt>
    <dgm:pt modelId="{A6588B07-DA74-49AC-81E5-CB99690AC433}">
      <dgm:prSet/>
      <dgm:spPr/>
      <dgm:t>
        <a:bodyPr/>
        <a:lstStyle/>
        <a:p>
          <a:r>
            <a:rPr lang="en-US"/>
            <a:t>• Stimulates discussion by asking questions, encouraging quiet members to participate </a:t>
          </a:r>
        </a:p>
      </dgm:t>
    </dgm:pt>
    <dgm:pt modelId="{F61D168F-29BF-460E-8C08-FF4847D9BE68}" type="parTrans" cxnId="{BCAD46A9-AD0D-4A3D-BB8E-3764144E038F}">
      <dgm:prSet/>
      <dgm:spPr/>
      <dgm:t>
        <a:bodyPr/>
        <a:lstStyle/>
        <a:p>
          <a:endParaRPr lang="en-US"/>
        </a:p>
      </dgm:t>
    </dgm:pt>
    <dgm:pt modelId="{9A9C254A-471B-4766-9B51-9C8DB879F19C}" type="sibTrans" cxnId="{BCAD46A9-AD0D-4A3D-BB8E-3764144E038F}">
      <dgm:prSet/>
      <dgm:spPr/>
      <dgm:t>
        <a:bodyPr/>
        <a:lstStyle/>
        <a:p>
          <a:endParaRPr lang="en-US"/>
        </a:p>
      </dgm:t>
    </dgm:pt>
    <dgm:pt modelId="{3C371294-AC37-4685-B2A2-C680DDBA6FCA}">
      <dgm:prSet/>
      <dgm:spPr/>
      <dgm:t>
        <a:bodyPr/>
        <a:lstStyle/>
        <a:p>
          <a:r>
            <a:rPr lang="en-US"/>
            <a:t>• Keeps to the agenda with time limits for discussions if necessary</a:t>
          </a:r>
        </a:p>
      </dgm:t>
    </dgm:pt>
    <dgm:pt modelId="{E245C675-F8D9-46F5-A7E0-D789B59873E9}" type="parTrans" cxnId="{221B6295-A0D4-4C62-9DAC-1A3BA56535C6}">
      <dgm:prSet/>
      <dgm:spPr/>
      <dgm:t>
        <a:bodyPr/>
        <a:lstStyle/>
        <a:p>
          <a:endParaRPr lang="en-US"/>
        </a:p>
      </dgm:t>
    </dgm:pt>
    <dgm:pt modelId="{C1C725A1-6A8F-4D88-A76B-C6DB44AFE944}" type="sibTrans" cxnId="{221B6295-A0D4-4C62-9DAC-1A3BA56535C6}">
      <dgm:prSet/>
      <dgm:spPr/>
      <dgm:t>
        <a:bodyPr/>
        <a:lstStyle/>
        <a:p>
          <a:endParaRPr lang="en-US"/>
        </a:p>
      </dgm:t>
    </dgm:pt>
    <dgm:pt modelId="{64817D3B-754C-48CC-B07E-29FD07200194}">
      <dgm:prSet/>
      <dgm:spPr/>
      <dgm:t>
        <a:bodyPr/>
        <a:lstStyle/>
        <a:p>
          <a:r>
            <a:rPr lang="en-US"/>
            <a:t>• Helps members reach consensus or calls for a vote if necessary </a:t>
          </a:r>
        </a:p>
      </dgm:t>
    </dgm:pt>
    <dgm:pt modelId="{CAE35ABF-4F99-4CEF-AFF3-F9741CBFBB9D}" type="parTrans" cxnId="{DEAEE60A-2D23-412B-A2FF-DA6EF43B346D}">
      <dgm:prSet/>
      <dgm:spPr/>
      <dgm:t>
        <a:bodyPr/>
        <a:lstStyle/>
        <a:p>
          <a:endParaRPr lang="en-US"/>
        </a:p>
      </dgm:t>
    </dgm:pt>
    <dgm:pt modelId="{B3900EAD-FF3F-4D67-BECA-C6A9B1207F5E}" type="sibTrans" cxnId="{DEAEE60A-2D23-412B-A2FF-DA6EF43B346D}">
      <dgm:prSet/>
      <dgm:spPr/>
      <dgm:t>
        <a:bodyPr/>
        <a:lstStyle/>
        <a:p>
          <a:endParaRPr lang="en-US"/>
        </a:p>
      </dgm:t>
    </dgm:pt>
    <dgm:pt modelId="{E42A6EC8-3C11-4BED-8F69-2BF361EFE23E}">
      <dgm:prSet/>
      <dgm:spPr/>
      <dgm:t>
        <a:bodyPr/>
        <a:lstStyle/>
        <a:p>
          <a:r>
            <a:rPr lang="en-US"/>
            <a:t>• Helps to resolve conflicts </a:t>
          </a:r>
        </a:p>
      </dgm:t>
    </dgm:pt>
    <dgm:pt modelId="{A98FB01E-95A2-44CF-985D-54185F9657F1}" type="parTrans" cxnId="{F247CB41-3294-41C5-B83E-3AD94769255B}">
      <dgm:prSet/>
      <dgm:spPr/>
      <dgm:t>
        <a:bodyPr/>
        <a:lstStyle/>
        <a:p>
          <a:endParaRPr lang="en-US"/>
        </a:p>
      </dgm:t>
    </dgm:pt>
    <dgm:pt modelId="{F4C10F6D-15A9-49BF-B711-17240F274AD6}" type="sibTrans" cxnId="{F247CB41-3294-41C5-B83E-3AD94769255B}">
      <dgm:prSet/>
      <dgm:spPr/>
      <dgm:t>
        <a:bodyPr/>
        <a:lstStyle/>
        <a:p>
          <a:endParaRPr lang="en-US"/>
        </a:p>
      </dgm:t>
    </dgm:pt>
    <dgm:pt modelId="{74F7C2F6-1862-4FAA-A292-FDE27D935E28}">
      <dgm:prSet/>
      <dgm:spPr/>
      <dgm:t>
        <a:bodyPr/>
        <a:lstStyle/>
        <a:p>
          <a:r>
            <a:rPr lang="en-US"/>
            <a:t>• Ensures PSSC minutes are maintained and distributed.</a:t>
          </a:r>
        </a:p>
      </dgm:t>
    </dgm:pt>
    <dgm:pt modelId="{710551A8-244B-4E5A-87F8-E8B5755AE98F}" type="parTrans" cxnId="{973DB627-CE40-43DE-AEF7-F8B3B19DD00C}">
      <dgm:prSet/>
      <dgm:spPr/>
      <dgm:t>
        <a:bodyPr/>
        <a:lstStyle/>
        <a:p>
          <a:endParaRPr lang="en-US"/>
        </a:p>
      </dgm:t>
    </dgm:pt>
    <dgm:pt modelId="{5C6E2BDB-FA10-4803-A56A-7ECFBBD0671F}" type="sibTrans" cxnId="{973DB627-CE40-43DE-AEF7-F8B3B19DD00C}">
      <dgm:prSet/>
      <dgm:spPr/>
      <dgm:t>
        <a:bodyPr/>
        <a:lstStyle/>
        <a:p>
          <a:endParaRPr lang="en-US"/>
        </a:p>
      </dgm:t>
    </dgm:pt>
    <dgm:pt modelId="{3053F4AA-50A6-40D5-8CF6-3099423E7508}" type="pres">
      <dgm:prSet presAssocID="{6885AEE7-CE50-453D-A380-0F14D3452418}" presName="vert0" presStyleCnt="0">
        <dgm:presLayoutVars>
          <dgm:dir/>
          <dgm:animOne val="branch"/>
          <dgm:animLvl val="lvl"/>
        </dgm:presLayoutVars>
      </dgm:prSet>
      <dgm:spPr/>
    </dgm:pt>
    <dgm:pt modelId="{8F4077E7-BC63-42C6-98BA-2727990C7057}" type="pres">
      <dgm:prSet presAssocID="{010DF24A-3F1B-44FD-80A0-E8DDABCE8179}" presName="thickLine" presStyleLbl="alignNode1" presStyleIdx="0" presStyleCnt="6"/>
      <dgm:spPr/>
    </dgm:pt>
    <dgm:pt modelId="{8743B5FF-BB0F-4C1E-A027-0E249A4E97B4}" type="pres">
      <dgm:prSet presAssocID="{010DF24A-3F1B-44FD-80A0-E8DDABCE8179}" presName="horz1" presStyleCnt="0"/>
      <dgm:spPr/>
    </dgm:pt>
    <dgm:pt modelId="{62D9A3F2-BC7F-4831-972D-B1E8E03D3C07}" type="pres">
      <dgm:prSet presAssocID="{010DF24A-3F1B-44FD-80A0-E8DDABCE8179}" presName="tx1" presStyleLbl="revTx" presStyleIdx="0" presStyleCnt="6"/>
      <dgm:spPr/>
    </dgm:pt>
    <dgm:pt modelId="{C4CD7639-E824-4C2C-B81D-83AB0704388F}" type="pres">
      <dgm:prSet presAssocID="{010DF24A-3F1B-44FD-80A0-E8DDABCE8179}" presName="vert1" presStyleCnt="0"/>
      <dgm:spPr/>
    </dgm:pt>
    <dgm:pt modelId="{F49FC2B9-55AC-46BA-ABC9-693E76F11D76}" type="pres">
      <dgm:prSet presAssocID="{A6588B07-DA74-49AC-81E5-CB99690AC433}" presName="thickLine" presStyleLbl="alignNode1" presStyleIdx="1" presStyleCnt="6"/>
      <dgm:spPr/>
    </dgm:pt>
    <dgm:pt modelId="{6C673901-E9F7-42DF-8D2E-3596684B6607}" type="pres">
      <dgm:prSet presAssocID="{A6588B07-DA74-49AC-81E5-CB99690AC433}" presName="horz1" presStyleCnt="0"/>
      <dgm:spPr/>
    </dgm:pt>
    <dgm:pt modelId="{DDAE94C1-DB23-45C0-A9E3-6BA32F4BDCED}" type="pres">
      <dgm:prSet presAssocID="{A6588B07-DA74-49AC-81E5-CB99690AC433}" presName="tx1" presStyleLbl="revTx" presStyleIdx="1" presStyleCnt="6"/>
      <dgm:spPr/>
    </dgm:pt>
    <dgm:pt modelId="{F20774F1-3CFF-4419-AEEE-64716A5C7170}" type="pres">
      <dgm:prSet presAssocID="{A6588B07-DA74-49AC-81E5-CB99690AC433}" presName="vert1" presStyleCnt="0"/>
      <dgm:spPr/>
    </dgm:pt>
    <dgm:pt modelId="{40704F60-F897-4336-A8E7-AA33753E6851}" type="pres">
      <dgm:prSet presAssocID="{3C371294-AC37-4685-B2A2-C680DDBA6FCA}" presName="thickLine" presStyleLbl="alignNode1" presStyleIdx="2" presStyleCnt="6"/>
      <dgm:spPr/>
    </dgm:pt>
    <dgm:pt modelId="{D21F4CE3-5859-4C3F-BEA0-69B08934E4D6}" type="pres">
      <dgm:prSet presAssocID="{3C371294-AC37-4685-B2A2-C680DDBA6FCA}" presName="horz1" presStyleCnt="0"/>
      <dgm:spPr/>
    </dgm:pt>
    <dgm:pt modelId="{B457985E-EEA6-4536-A7E1-7EEBFB90DD40}" type="pres">
      <dgm:prSet presAssocID="{3C371294-AC37-4685-B2A2-C680DDBA6FCA}" presName="tx1" presStyleLbl="revTx" presStyleIdx="2" presStyleCnt="6"/>
      <dgm:spPr/>
    </dgm:pt>
    <dgm:pt modelId="{CDB462E3-4F17-471D-97A6-057AE551DCFF}" type="pres">
      <dgm:prSet presAssocID="{3C371294-AC37-4685-B2A2-C680DDBA6FCA}" presName="vert1" presStyleCnt="0"/>
      <dgm:spPr/>
    </dgm:pt>
    <dgm:pt modelId="{A1EFD210-A44B-45A7-97F1-15387D220953}" type="pres">
      <dgm:prSet presAssocID="{64817D3B-754C-48CC-B07E-29FD07200194}" presName="thickLine" presStyleLbl="alignNode1" presStyleIdx="3" presStyleCnt="6"/>
      <dgm:spPr/>
    </dgm:pt>
    <dgm:pt modelId="{75C68857-767C-4DA7-B608-3314FDE93B2A}" type="pres">
      <dgm:prSet presAssocID="{64817D3B-754C-48CC-B07E-29FD07200194}" presName="horz1" presStyleCnt="0"/>
      <dgm:spPr/>
    </dgm:pt>
    <dgm:pt modelId="{33E920EE-51B9-46C8-9C17-438BF92963B6}" type="pres">
      <dgm:prSet presAssocID="{64817D3B-754C-48CC-B07E-29FD07200194}" presName="tx1" presStyleLbl="revTx" presStyleIdx="3" presStyleCnt="6"/>
      <dgm:spPr/>
    </dgm:pt>
    <dgm:pt modelId="{3C101D92-4181-49AB-B876-9C91F0E1F469}" type="pres">
      <dgm:prSet presAssocID="{64817D3B-754C-48CC-B07E-29FD07200194}" presName="vert1" presStyleCnt="0"/>
      <dgm:spPr/>
    </dgm:pt>
    <dgm:pt modelId="{FE9B3618-DA2C-4176-8521-C8C6398AD376}" type="pres">
      <dgm:prSet presAssocID="{E42A6EC8-3C11-4BED-8F69-2BF361EFE23E}" presName="thickLine" presStyleLbl="alignNode1" presStyleIdx="4" presStyleCnt="6"/>
      <dgm:spPr/>
    </dgm:pt>
    <dgm:pt modelId="{1DABE111-8640-4AE2-84F5-681B9DB7B17C}" type="pres">
      <dgm:prSet presAssocID="{E42A6EC8-3C11-4BED-8F69-2BF361EFE23E}" presName="horz1" presStyleCnt="0"/>
      <dgm:spPr/>
    </dgm:pt>
    <dgm:pt modelId="{1DE913C1-5481-435F-BB05-4F60BA84F7AB}" type="pres">
      <dgm:prSet presAssocID="{E42A6EC8-3C11-4BED-8F69-2BF361EFE23E}" presName="tx1" presStyleLbl="revTx" presStyleIdx="4" presStyleCnt="6"/>
      <dgm:spPr/>
    </dgm:pt>
    <dgm:pt modelId="{8F0CDCEC-CD03-476B-81AB-1708B50DC3C0}" type="pres">
      <dgm:prSet presAssocID="{E42A6EC8-3C11-4BED-8F69-2BF361EFE23E}" presName="vert1" presStyleCnt="0"/>
      <dgm:spPr/>
    </dgm:pt>
    <dgm:pt modelId="{F38055C1-0CBD-4AA9-8289-2E8BC29C9C01}" type="pres">
      <dgm:prSet presAssocID="{74F7C2F6-1862-4FAA-A292-FDE27D935E28}" presName="thickLine" presStyleLbl="alignNode1" presStyleIdx="5" presStyleCnt="6"/>
      <dgm:spPr/>
    </dgm:pt>
    <dgm:pt modelId="{56DAC754-EB04-46D5-B1C0-1323F4EAC6A6}" type="pres">
      <dgm:prSet presAssocID="{74F7C2F6-1862-4FAA-A292-FDE27D935E28}" presName="horz1" presStyleCnt="0"/>
      <dgm:spPr/>
    </dgm:pt>
    <dgm:pt modelId="{2A2E5AE0-4D46-4055-B506-BDADA77D9E8E}" type="pres">
      <dgm:prSet presAssocID="{74F7C2F6-1862-4FAA-A292-FDE27D935E28}" presName="tx1" presStyleLbl="revTx" presStyleIdx="5" presStyleCnt="6"/>
      <dgm:spPr/>
    </dgm:pt>
    <dgm:pt modelId="{D3D972B3-DA53-4361-A778-706D7C6C8EA8}" type="pres">
      <dgm:prSet presAssocID="{74F7C2F6-1862-4FAA-A292-FDE27D935E28}" presName="vert1" presStyleCnt="0"/>
      <dgm:spPr/>
    </dgm:pt>
  </dgm:ptLst>
  <dgm:cxnLst>
    <dgm:cxn modelId="{67BCE10A-2BDF-4CBA-AE06-50AF916A2946}" srcId="{6885AEE7-CE50-453D-A380-0F14D3452418}" destId="{010DF24A-3F1B-44FD-80A0-E8DDABCE8179}" srcOrd="0" destOrd="0" parTransId="{DDF7A5AC-7CB9-4C9B-AA65-48F4160C3187}" sibTransId="{1746D30D-A9A9-4334-A0CA-B8AE2D104C7F}"/>
    <dgm:cxn modelId="{DEAEE60A-2D23-412B-A2FF-DA6EF43B346D}" srcId="{6885AEE7-CE50-453D-A380-0F14D3452418}" destId="{64817D3B-754C-48CC-B07E-29FD07200194}" srcOrd="3" destOrd="0" parTransId="{CAE35ABF-4F99-4CEF-AFF3-F9741CBFBB9D}" sibTransId="{B3900EAD-FF3F-4D67-BECA-C6A9B1207F5E}"/>
    <dgm:cxn modelId="{64828417-8402-49D7-98E5-73EBF52B5059}" type="presOf" srcId="{E42A6EC8-3C11-4BED-8F69-2BF361EFE23E}" destId="{1DE913C1-5481-435F-BB05-4F60BA84F7AB}" srcOrd="0" destOrd="0" presId="urn:microsoft.com/office/officeart/2008/layout/LinedList"/>
    <dgm:cxn modelId="{2CF02426-D754-4174-BF9B-1EA491A5CF2C}" type="presOf" srcId="{3C371294-AC37-4685-B2A2-C680DDBA6FCA}" destId="{B457985E-EEA6-4536-A7E1-7EEBFB90DD40}" srcOrd="0" destOrd="0" presId="urn:microsoft.com/office/officeart/2008/layout/LinedList"/>
    <dgm:cxn modelId="{973DB627-CE40-43DE-AEF7-F8B3B19DD00C}" srcId="{6885AEE7-CE50-453D-A380-0F14D3452418}" destId="{74F7C2F6-1862-4FAA-A292-FDE27D935E28}" srcOrd="5" destOrd="0" parTransId="{710551A8-244B-4E5A-87F8-E8B5755AE98F}" sibTransId="{5C6E2BDB-FA10-4803-A56A-7ECFBBD0671F}"/>
    <dgm:cxn modelId="{F247CB41-3294-41C5-B83E-3AD94769255B}" srcId="{6885AEE7-CE50-453D-A380-0F14D3452418}" destId="{E42A6EC8-3C11-4BED-8F69-2BF361EFE23E}" srcOrd="4" destOrd="0" parTransId="{A98FB01E-95A2-44CF-985D-54185F9657F1}" sibTransId="{F4C10F6D-15A9-49BF-B711-17240F274AD6}"/>
    <dgm:cxn modelId="{95A6DF6D-3F2A-459E-BCC0-F3D21A316512}" type="presOf" srcId="{64817D3B-754C-48CC-B07E-29FD07200194}" destId="{33E920EE-51B9-46C8-9C17-438BF92963B6}" srcOrd="0" destOrd="0" presId="urn:microsoft.com/office/officeart/2008/layout/LinedList"/>
    <dgm:cxn modelId="{AFCC914F-63DC-48C8-8C8D-F22C02E1EE43}" type="presOf" srcId="{010DF24A-3F1B-44FD-80A0-E8DDABCE8179}" destId="{62D9A3F2-BC7F-4831-972D-B1E8E03D3C07}" srcOrd="0" destOrd="0" presId="urn:microsoft.com/office/officeart/2008/layout/LinedList"/>
    <dgm:cxn modelId="{31F1D492-A60B-47C7-8896-DA847D8F0382}" type="presOf" srcId="{6885AEE7-CE50-453D-A380-0F14D3452418}" destId="{3053F4AA-50A6-40D5-8CF6-3099423E7508}" srcOrd="0" destOrd="0" presId="urn:microsoft.com/office/officeart/2008/layout/LinedList"/>
    <dgm:cxn modelId="{221B6295-A0D4-4C62-9DAC-1A3BA56535C6}" srcId="{6885AEE7-CE50-453D-A380-0F14D3452418}" destId="{3C371294-AC37-4685-B2A2-C680DDBA6FCA}" srcOrd="2" destOrd="0" parTransId="{E245C675-F8D9-46F5-A7E0-D789B59873E9}" sibTransId="{C1C725A1-6A8F-4D88-A76B-C6DB44AFE944}"/>
    <dgm:cxn modelId="{BCAD46A9-AD0D-4A3D-BB8E-3764144E038F}" srcId="{6885AEE7-CE50-453D-A380-0F14D3452418}" destId="{A6588B07-DA74-49AC-81E5-CB99690AC433}" srcOrd="1" destOrd="0" parTransId="{F61D168F-29BF-460E-8C08-FF4847D9BE68}" sibTransId="{9A9C254A-471B-4766-9B51-9C8DB879F19C}"/>
    <dgm:cxn modelId="{3F595ADA-F22C-4328-90C8-0AB77502BDBD}" type="presOf" srcId="{74F7C2F6-1862-4FAA-A292-FDE27D935E28}" destId="{2A2E5AE0-4D46-4055-B506-BDADA77D9E8E}" srcOrd="0" destOrd="0" presId="urn:microsoft.com/office/officeart/2008/layout/LinedList"/>
    <dgm:cxn modelId="{57C107E5-F766-4ABE-B732-62DE36088FDB}" type="presOf" srcId="{A6588B07-DA74-49AC-81E5-CB99690AC433}" destId="{DDAE94C1-DB23-45C0-A9E3-6BA32F4BDCED}" srcOrd="0" destOrd="0" presId="urn:microsoft.com/office/officeart/2008/layout/LinedList"/>
    <dgm:cxn modelId="{2E02B837-C9FB-4640-8655-0BF3029FE2EA}" type="presParOf" srcId="{3053F4AA-50A6-40D5-8CF6-3099423E7508}" destId="{8F4077E7-BC63-42C6-98BA-2727990C7057}" srcOrd="0" destOrd="0" presId="urn:microsoft.com/office/officeart/2008/layout/LinedList"/>
    <dgm:cxn modelId="{6A404655-3213-4605-AB58-A99C417A1FD3}" type="presParOf" srcId="{3053F4AA-50A6-40D5-8CF6-3099423E7508}" destId="{8743B5FF-BB0F-4C1E-A027-0E249A4E97B4}" srcOrd="1" destOrd="0" presId="urn:microsoft.com/office/officeart/2008/layout/LinedList"/>
    <dgm:cxn modelId="{32AD2EA1-862B-45F4-A655-0235AFC281D7}" type="presParOf" srcId="{8743B5FF-BB0F-4C1E-A027-0E249A4E97B4}" destId="{62D9A3F2-BC7F-4831-972D-B1E8E03D3C07}" srcOrd="0" destOrd="0" presId="urn:microsoft.com/office/officeart/2008/layout/LinedList"/>
    <dgm:cxn modelId="{A9463423-CDB6-42BD-8B61-433C56AEEEC0}" type="presParOf" srcId="{8743B5FF-BB0F-4C1E-A027-0E249A4E97B4}" destId="{C4CD7639-E824-4C2C-B81D-83AB0704388F}" srcOrd="1" destOrd="0" presId="urn:microsoft.com/office/officeart/2008/layout/LinedList"/>
    <dgm:cxn modelId="{3D936439-43AF-4F3F-A292-9797DD11B76C}" type="presParOf" srcId="{3053F4AA-50A6-40D5-8CF6-3099423E7508}" destId="{F49FC2B9-55AC-46BA-ABC9-693E76F11D76}" srcOrd="2" destOrd="0" presId="urn:microsoft.com/office/officeart/2008/layout/LinedList"/>
    <dgm:cxn modelId="{7DE70D5C-832A-4159-8829-391B30A6DE4B}" type="presParOf" srcId="{3053F4AA-50A6-40D5-8CF6-3099423E7508}" destId="{6C673901-E9F7-42DF-8D2E-3596684B6607}" srcOrd="3" destOrd="0" presId="urn:microsoft.com/office/officeart/2008/layout/LinedList"/>
    <dgm:cxn modelId="{A22C3618-249D-487E-8F4C-6EEA9D62B008}" type="presParOf" srcId="{6C673901-E9F7-42DF-8D2E-3596684B6607}" destId="{DDAE94C1-DB23-45C0-A9E3-6BA32F4BDCED}" srcOrd="0" destOrd="0" presId="urn:microsoft.com/office/officeart/2008/layout/LinedList"/>
    <dgm:cxn modelId="{B5642D14-8F35-4C34-8B9B-1B732B0E5A79}" type="presParOf" srcId="{6C673901-E9F7-42DF-8D2E-3596684B6607}" destId="{F20774F1-3CFF-4419-AEEE-64716A5C7170}" srcOrd="1" destOrd="0" presId="urn:microsoft.com/office/officeart/2008/layout/LinedList"/>
    <dgm:cxn modelId="{9E4BD895-A405-4E0F-B13C-11C46ABB69FF}" type="presParOf" srcId="{3053F4AA-50A6-40D5-8CF6-3099423E7508}" destId="{40704F60-F897-4336-A8E7-AA33753E6851}" srcOrd="4" destOrd="0" presId="urn:microsoft.com/office/officeart/2008/layout/LinedList"/>
    <dgm:cxn modelId="{307D2241-0C11-4319-B5AF-8BF05519D38E}" type="presParOf" srcId="{3053F4AA-50A6-40D5-8CF6-3099423E7508}" destId="{D21F4CE3-5859-4C3F-BEA0-69B08934E4D6}" srcOrd="5" destOrd="0" presId="urn:microsoft.com/office/officeart/2008/layout/LinedList"/>
    <dgm:cxn modelId="{9A1F89CF-CDE1-4CFE-8D3A-2C8E9BC6D95E}" type="presParOf" srcId="{D21F4CE3-5859-4C3F-BEA0-69B08934E4D6}" destId="{B457985E-EEA6-4536-A7E1-7EEBFB90DD40}" srcOrd="0" destOrd="0" presId="urn:microsoft.com/office/officeart/2008/layout/LinedList"/>
    <dgm:cxn modelId="{80CF2746-737E-457E-9AB6-25848F094D0E}" type="presParOf" srcId="{D21F4CE3-5859-4C3F-BEA0-69B08934E4D6}" destId="{CDB462E3-4F17-471D-97A6-057AE551DCFF}" srcOrd="1" destOrd="0" presId="urn:microsoft.com/office/officeart/2008/layout/LinedList"/>
    <dgm:cxn modelId="{C6F44D7A-825A-4BA9-880D-011DF24C32F5}" type="presParOf" srcId="{3053F4AA-50A6-40D5-8CF6-3099423E7508}" destId="{A1EFD210-A44B-45A7-97F1-15387D220953}" srcOrd="6" destOrd="0" presId="urn:microsoft.com/office/officeart/2008/layout/LinedList"/>
    <dgm:cxn modelId="{BAF6A182-0E7C-4FF4-AD12-EAFE6274DD93}" type="presParOf" srcId="{3053F4AA-50A6-40D5-8CF6-3099423E7508}" destId="{75C68857-767C-4DA7-B608-3314FDE93B2A}" srcOrd="7" destOrd="0" presId="urn:microsoft.com/office/officeart/2008/layout/LinedList"/>
    <dgm:cxn modelId="{3F72B921-1EE5-4D22-A42B-0A47F1507305}" type="presParOf" srcId="{75C68857-767C-4DA7-B608-3314FDE93B2A}" destId="{33E920EE-51B9-46C8-9C17-438BF92963B6}" srcOrd="0" destOrd="0" presId="urn:microsoft.com/office/officeart/2008/layout/LinedList"/>
    <dgm:cxn modelId="{B341C0DE-AAB2-4333-9F9E-A32A3382993C}" type="presParOf" srcId="{75C68857-767C-4DA7-B608-3314FDE93B2A}" destId="{3C101D92-4181-49AB-B876-9C91F0E1F469}" srcOrd="1" destOrd="0" presId="urn:microsoft.com/office/officeart/2008/layout/LinedList"/>
    <dgm:cxn modelId="{92F622D6-9B95-40D4-8801-DD4E1CEB856D}" type="presParOf" srcId="{3053F4AA-50A6-40D5-8CF6-3099423E7508}" destId="{FE9B3618-DA2C-4176-8521-C8C6398AD376}" srcOrd="8" destOrd="0" presId="urn:microsoft.com/office/officeart/2008/layout/LinedList"/>
    <dgm:cxn modelId="{6411E56D-20A9-40FB-8D58-F8574E880C3C}" type="presParOf" srcId="{3053F4AA-50A6-40D5-8CF6-3099423E7508}" destId="{1DABE111-8640-4AE2-84F5-681B9DB7B17C}" srcOrd="9" destOrd="0" presId="urn:microsoft.com/office/officeart/2008/layout/LinedList"/>
    <dgm:cxn modelId="{65991EE7-7C89-4784-B9E9-447281F6BE43}" type="presParOf" srcId="{1DABE111-8640-4AE2-84F5-681B9DB7B17C}" destId="{1DE913C1-5481-435F-BB05-4F60BA84F7AB}" srcOrd="0" destOrd="0" presId="urn:microsoft.com/office/officeart/2008/layout/LinedList"/>
    <dgm:cxn modelId="{8BFEDC92-9F45-4FD0-B9C2-C60CB23D9A48}" type="presParOf" srcId="{1DABE111-8640-4AE2-84F5-681B9DB7B17C}" destId="{8F0CDCEC-CD03-476B-81AB-1708B50DC3C0}" srcOrd="1" destOrd="0" presId="urn:microsoft.com/office/officeart/2008/layout/LinedList"/>
    <dgm:cxn modelId="{39D9292F-5830-4C91-A9FC-FA6FECB7DC2A}" type="presParOf" srcId="{3053F4AA-50A6-40D5-8CF6-3099423E7508}" destId="{F38055C1-0CBD-4AA9-8289-2E8BC29C9C01}" srcOrd="10" destOrd="0" presId="urn:microsoft.com/office/officeart/2008/layout/LinedList"/>
    <dgm:cxn modelId="{63E5A7DB-964F-49B1-93DD-039C07C6635F}" type="presParOf" srcId="{3053F4AA-50A6-40D5-8CF6-3099423E7508}" destId="{56DAC754-EB04-46D5-B1C0-1323F4EAC6A6}" srcOrd="11" destOrd="0" presId="urn:microsoft.com/office/officeart/2008/layout/LinedList"/>
    <dgm:cxn modelId="{1DE11E66-0B9A-49B6-801D-F6277524BAAA}" type="presParOf" srcId="{56DAC754-EB04-46D5-B1C0-1323F4EAC6A6}" destId="{2A2E5AE0-4D46-4055-B506-BDADA77D9E8E}" srcOrd="0" destOrd="0" presId="urn:microsoft.com/office/officeart/2008/layout/LinedList"/>
    <dgm:cxn modelId="{71D29411-7376-4263-9721-89997803503D}" type="presParOf" srcId="{56DAC754-EB04-46D5-B1C0-1323F4EAC6A6}" destId="{D3D972B3-DA53-4361-A778-706D7C6C8EA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49BC76-BB5F-4743-B8E7-08ADABE2C675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93D2AD0-C4EE-4602-8A4E-2C8D68DE56A0}">
      <dgm:prSet/>
      <dgm:spPr/>
      <dgm:t>
        <a:bodyPr/>
        <a:lstStyle/>
        <a:p>
          <a:r>
            <a:rPr lang="en-US"/>
            <a:t>Teacher and Staff issues</a:t>
          </a:r>
        </a:p>
      </dgm:t>
    </dgm:pt>
    <dgm:pt modelId="{A801E36E-1FAC-4708-8D97-419F0D1F05E9}" type="parTrans" cxnId="{D8E3E80A-45C0-4068-A486-AD2DE0BAB29C}">
      <dgm:prSet/>
      <dgm:spPr/>
      <dgm:t>
        <a:bodyPr/>
        <a:lstStyle/>
        <a:p>
          <a:endParaRPr lang="en-US"/>
        </a:p>
      </dgm:t>
    </dgm:pt>
    <dgm:pt modelId="{93D0C39C-E9A8-4C97-8524-1E7E5201CA97}" type="sibTrans" cxnId="{D8E3E80A-45C0-4068-A486-AD2DE0BAB29C}">
      <dgm:prSet/>
      <dgm:spPr/>
      <dgm:t>
        <a:bodyPr/>
        <a:lstStyle/>
        <a:p>
          <a:endParaRPr lang="en-US"/>
        </a:p>
      </dgm:t>
    </dgm:pt>
    <dgm:pt modelId="{11C17DE9-4AD4-4436-8CD0-A9BEDD0F8C27}">
      <dgm:prSet/>
      <dgm:spPr/>
      <dgm:t>
        <a:bodyPr/>
        <a:lstStyle/>
        <a:p>
          <a:r>
            <a:rPr lang="en-US"/>
            <a:t>Individual student behaviors or academic issues</a:t>
          </a:r>
        </a:p>
      </dgm:t>
    </dgm:pt>
    <dgm:pt modelId="{E84A4088-4E28-4482-B37C-F622D032E6D0}" type="parTrans" cxnId="{2A1BDBA3-00EE-4305-ACBA-E1A512040AAF}">
      <dgm:prSet/>
      <dgm:spPr/>
      <dgm:t>
        <a:bodyPr/>
        <a:lstStyle/>
        <a:p>
          <a:endParaRPr lang="en-US"/>
        </a:p>
      </dgm:t>
    </dgm:pt>
    <dgm:pt modelId="{D89ACD69-4016-4378-9C39-112EC4CF18D9}" type="sibTrans" cxnId="{2A1BDBA3-00EE-4305-ACBA-E1A512040AAF}">
      <dgm:prSet/>
      <dgm:spPr/>
      <dgm:t>
        <a:bodyPr/>
        <a:lstStyle/>
        <a:p>
          <a:endParaRPr lang="en-US"/>
        </a:p>
      </dgm:t>
    </dgm:pt>
    <dgm:pt modelId="{DA6D3505-BC64-4CC6-83EC-5EA79013F57E}">
      <dgm:prSet/>
      <dgm:spPr/>
      <dgm:t>
        <a:bodyPr/>
        <a:lstStyle/>
        <a:p>
          <a:r>
            <a:rPr lang="en-US"/>
            <a:t>Day-to-day operations</a:t>
          </a:r>
        </a:p>
      </dgm:t>
    </dgm:pt>
    <dgm:pt modelId="{CCC3348E-9203-491A-B691-DF34D4478BC4}" type="parTrans" cxnId="{4AD705CF-9E51-4D78-9755-1A2CE1C2F91C}">
      <dgm:prSet/>
      <dgm:spPr/>
      <dgm:t>
        <a:bodyPr/>
        <a:lstStyle/>
        <a:p>
          <a:endParaRPr lang="en-US"/>
        </a:p>
      </dgm:t>
    </dgm:pt>
    <dgm:pt modelId="{FDD5C0C2-80F3-492F-9DAE-56E8A205630E}" type="sibTrans" cxnId="{4AD705CF-9E51-4D78-9755-1A2CE1C2F91C}">
      <dgm:prSet/>
      <dgm:spPr/>
      <dgm:t>
        <a:bodyPr/>
        <a:lstStyle/>
        <a:p>
          <a:endParaRPr lang="en-US"/>
        </a:p>
      </dgm:t>
    </dgm:pt>
    <dgm:pt modelId="{EE927E22-3771-4C9D-BD68-CFF031ADBBE4}">
      <dgm:prSet/>
      <dgm:spPr/>
      <dgm:t>
        <a:bodyPr/>
        <a:lstStyle/>
        <a:p>
          <a:r>
            <a:rPr lang="en-US"/>
            <a:t>Fundraising</a:t>
          </a:r>
        </a:p>
      </dgm:t>
    </dgm:pt>
    <dgm:pt modelId="{9F535CF1-E453-486E-B252-42C95DA18D5C}" type="parTrans" cxnId="{3C4D2752-BB79-406B-AC84-755AA39391CA}">
      <dgm:prSet/>
      <dgm:spPr/>
      <dgm:t>
        <a:bodyPr/>
        <a:lstStyle/>
        <a:p>
          <a:endParaRPr lang="en-US"/>
        </a:p>
      </dgm:t>
    </dgm:pt>
    <dgm:pt modelId="{70516592-8979-4E19-B949-A04DE7BFEA7C}" type="sibTrans" cxnId="{3C4D2752-BB79-406B-AC84-755AA39391CA}">
      <dgm:prSet/>
      <dgm:spPr/>
      <dgm:t>
        <a:bodyPr/>
        <a:lstStyle/>
        <a:p>
          <a:endParaRPr lang="en-US"/>
        </a:p>
      </dgm:t>
    </dgm:pt>
    <dgm:pt modelId="{760D8418-7A06-4E98-A059-13CFEAA0A52B}" type="pres">
      <dgm:prSet presAssocID="{9749BC76-BB5F-4743-B8E7-08ADABE2C675}" presName="vert0" presStyleCnt="0">
        <dgm:presLayoutVars>
          <dgm:dir/>
          <dgm:animOne val="branch"/>
          <dgm:animLvl val="lvl"/>
        </dgm:presLayoutVars>
      </dgm:prSet>
      <dgm:spPr/>
    </dgm:pt>
    <dgm:pt modelId="{84B12752-EF6A-4A1A-B1EA-9B038A9F885B}" type="pres">
      <dgm:prSet presAssocID="{893D2AD0-C4EE-4602-8A4E-2C8D68DE56A0}" presName="thickLine" presStyleLbl="alignNode1" presStyleIdx="0" presStyleCnt="4"/>
      <dgm:spPr/>
    </dgm:pt>
    <dgm:pt modelId="{297D182B-DB9E-4989-8551-CCFC78625664}" type="pres">
      <dgm:prSet presAssocID="{893D2AD0-C4EE-4602-8A4E-2C8D68DE56A0}" presName="horz1" presStyleCnt="0"/>
      <dgm:spPr/>
    </dgm:pt>
    <dgm:pt modelId="{5FEDF185-789E-4E3C-A203-60B93C3EC525}" type="pres">
      <dgm:prSet presAssocID="{893D2AD0-C4EE-4602-8A4E-2C8D68DE56A0}" presName="tx1" presStyleLbl="revTx" presStyleIdx="0" presStyleCnt="4"/>
      <dgm:spPr/>
    </dgm:pt>
    <dgm:pt modelId="{17FDF2CD-242E-4DC1-873D-7491EFF3D678}" type="pres">
      <dgm:prSet presAssocID="{893D2AD0-C4EE-4602-8A4E-2C8D68DE56A0}" presName="vert1" presStyleCnt="0"/>
      <dgm:spPr/>
    </dgm:pt>
    <dgm:pt modelId="{01686163-378A-49AD-9E73-7F46684E9A24}" type="pres">
      <dgm:prSet presAssocID="{11C17DE9-4AD4-4436-8CD0-A9BEDD0F8C27}" presName="thickLine" presStyleLbl="alignNode1" presStyleIdx="1" presStyleCnt="4"/>
      <dgm:spPr/>
    </dgm:pt>
    <dgm:pt modelId="{C5492ECA-DF67-48F1-A465-2D422F6EA3A5}" type="pres">
      <dgm:prSet presAssocID="{11C17DE9-4AD4-4436-8CD0-A9BEDD0F8C27}" presName="horz1" presStyleCnt="0"/>
      <dgm:spPr/>
    </dgm:pt>
    <dgm:pt modelId="{BCE5ACB9-E36F-42F6-9B4C-D8F262E20BC5}" type="pres">
      <dgm:prSet presAssocID="{11C17DE9-4AD4-4436-8CD0-A9BEDD0F8C27}" presName="tx1" presStyleLbl="revTx" presStyleIdx="1" presStyleCnt="4"/>
      <dgm:spPr/>
    </dgm:pt>
    <dgm:pt modelId="{7B683A8D-305A-4749-B68F-6D3CB34A5ADD}" type="pres">
      <dgm:prSet presAssocID="{11C17DE9-4AD4-4436-8CD0-A9BEDD0F8C27}" presName="vert1" presStyleCnt="0"/>
      <dgm:spPr/>
    </dgm:pt>
    <dgm:pt modelId="{7A74C510-9882-4D80-A1CD-CFA1E164F1FE}" type="pres">
      <dgm:prSet presAssocID="{DA6D3505-BC64-4CC6-83EC-5EA79013F57E}" presName="thickLine" presStyleLbl="alignNode1" presStyleIdx="2" presStyleCnt="4"/>
      <dgm:spPr/>
    </dgm:pt>
    <dgm:pt modelId="{FB9AA0DA-BBCB-442D-9AA3-97AF6A03BCDE}" type="pres">
      <dgm:prSet presAssocID="{DA6D3505-BC64-4CC6-83EC-5EA79013F57E}" presName="horz1" presStyleCnt="0"/>
      <dgm:spPr/>
    </dgm:pt>
    <dgm:pt modelId="{75D34E5F-9759-4AA2-8464-A90F3DC3F485}" type="pres">
      <dgm:prSet presAssocID="{DA6D3505-BC64-4CC6-83EC-5EA79013F57E}" presName="tx1" presStyleLbl="revTx" presStyleIdx="2" presStyleCnt="4"/>
      <dgm:spPr/>
    </dgm:pt>
    <dgm:pt modelId="{C9CEFB8E-8B32-478C-8C12-2CD5BFBC5275}" type="pres">
      <dgm:prSet presAssocID="{DA6D3505-BC64-4CC6-83EC-5EA79013F57E}" presName="vert1" presStyleCnt="0"/>
      <dgm:spPr/>
    </dgm:pt>
    <dgm:pt modelId="{20C4C0C2-134D-42C7-9325-830919F1A15B}" type="pres">
      <dgm:prSet presAssocID="{EE927E22-3771-4C9D-BD68-CFF031ADBBE4}" presName="thickLine" presStyleLbl="alignNode1" presStyleIdx="3" presStyleCnt="4"/>
      <dgm:spPr/>
    </dgm:pt>
    <dgm:pt modelId="{2FF603C7-68F2-4615-96F1-E3094E49261C}" type="pres">
      <dgm:prSet presAssocID="{EE927E22-3771-4C9D-BD68-CFF031ADBBE4}" presName="horz1" presStyleCnt="0"/>
      <dgm:spPr/>
    </dgm:pt>
    <dgm:pt modelId="{9F17AB09-9974-4829-B2E1-C088BFDE894B}" type="pres">
      <dgm:prSet presAssocID="{EE927E22-3771-4C9D-BD68-CFF031ADBBE4}" presName="tx1" presStyleLbl="revTx" presStyleIdx="3" presStyleCnt="4"/>
      <dgm:spPr/>
    </dgm:pt>
    <dgm:pt modelId="{23071988-2E0A-4FF5-84FF-736974AAAA8D}" type="pres">
      <dgm:prSet presAssocID="{EE927E22-3771-4C9D-BD68-CFF031ADBBE4}" presName="vert1" presStyleCnt="0"/>
      <dgm:spPr/>
    </dgm:pt>
  </dgm:ptLst>
  <dgm:cxnLst>
    <dgm:cxn modelId="{D8E3E80A-45C0-4068-A486-AD2DE0BAB29C}" srcId="{9749BC76-BB5F-4743-B8E7-08ADABE2C675}" destId="{893D2AD0-C4EE-4602-8A4E-2C8D68DE56A0}" srcOrd="0" destOrd="0" parTransId="{A801E36E-1FAC-4708-8D97-419F0D1F05E9}" sibTransId="{93D0C39C-E9A8-4C97-8524-1E7E5201CA97}"/>
    <dgm:cxn modelId="{5D00CE35-7CB2-456B-A6EE-D7976DEAFBF3}" type="presOf" srcId="{DA6D3505-BC64-4CC6-83EC-5EA79013F57E}" destId="{75D34E5F-9759-4AA2-8464-A90F3DC3F485}" srcOrd="0" destOrd="0" presId="urn:microsoft.com/office/officeart/2008/layout/LinedList"/>
    <dgm:cxn modelId="{63C73161-34E1-44C4-BF9D-85C5557F94DB}" type="presOf" srcId="{EE927E22-3771-4C9D-BD68-CFF031ADBBE4}" destId="{9F17AB09-9974-4829-B2E1-C088BFDE894B}" srcOrd="0" destOrd="0" presId="urn:microsoft.com/office/officeart/2008/layout/LinedList"/>
    <dgm:cxn modelId="{7867364F-73DA-4B61-BCF8-1C94355614DE}" type="presOf" srcId="{9749BC76-BB5F-4743-B8E7-08ADABE2C675}" destId="{760D8418-7A06-4E98-A059-13CFEAA0A52B}" srcOrd="0" destOrd="0" presId="urn:microsoft.com/office/officeart/2008/layout/LinedList"/>
    <dgm:cxn modelId="{3C4D2752-BB79-406B-AC84-755AA39391CA}" srcId="{9749BC76-BB5F-4743-B8E7-08ADABE2C675}" destId="{EE927E22-3771-4C9D-BD68-CFF031ADBBE4}" srcOrd="3" destOrd="0" parTransId="{9F535CF1-E453-486E-B252-42C95DA18D5C}" sibTransId="{70516592-8979-4E19-B949-A04DE7BFEA7C}"/>
    <dgm:cxn modelId="{2A1BDBA3-00EE-4305-ACBA-E1A512040AAF}" srcId="{9749BC76-BB5F-4743-B8E7-08ADABE2C675}" destId="{11C17DE9-4AD4-4436-8CD0-A9BEDD0F8C27}" srcOrd="1" destOrd="0" parTransId="{E84A4088-4E28-4482-B37C-F622D032E6D0}" sibTransId="{D89ACD69-4016-4378-9C39-112EC4CF18D9}"/>
    <dgm:cxn modelId="{76F75FB6-29D3-4D67-B204-9BD549FC13C7}" type="presOf" srcId="{893D2AD0-C4EE-4602-8A4E-2C8D68DE56A0}" destId="{5FEDF185-789E-4E3C-A203-60B93C3EC525}" srcOrd="0" destOrd="0" presId="urn:microsoft.com/office/officeart/2008/layout/LinedList"/>
    <dgm:cxn modelId="{4AD705CF-9E51-4D78-9755-1A2CE1C2F91C}" srcId="{9749BC76-BB5F-4743-B8E7-08ADABE2C675}" destId="{DA6D3505-BC64-4CC6-83EC-5EA79013F57E}" srcOrd="2" destOrd="0" parTransId="{CCC3348E-9203-491A-B691-DF34D4478BC4}" sibTransId="{FDD5C0C2-80F3-492F-9DAE-56E8A205630E}"/>
    <dgm:cxn modelId="{B0ED28ED-83F8-468F-9A8C-C2645AE7A3D2}" type="presOf" srcId="{11C17DE9-4AD4-4436-8CD0-A9BEDD0F8C27}" destId="{BCE5ACB9-E36F-42F6-9B4C-D8F262E20BC5}" srcOrd="0" destOrd="0" presId="urn:microsoft.com/office/officeart/2008/layout/LinedList"/>
    <dgm:cxn modelId="{E281877D-A689-4C92-A0E3-2FC732C77EFC}" type="presParOf" srcId="{760D8418-7A06-4E98-A059-13CFEAA0A52B}" destId="{84B12752-EF6A-4A1A-B1EA-9B038A9F885B}" srcOrd="0" destOrd="0" presId="urn:microsoft.com/office/officeart/2008/layout/LinedList"/>
    <dgm:cxn modelId="{2247D4AF-2D22-411A-BBCD-5B285E7F790E}" type="presParOf" srcId="{760D8418-7A06-4E98-A059-13CFEAA0A52B}" destId="{297D182B-DB9E-4989-8551-CCFC78625664}" srcOrd="1" destOrd="0" presId="urn:microsoft.com/office/officeart/2008/layout/LinedList"/>
    <dgm:cxn modelId="{19AA2DB7-795C-4E0E-98D2-30246C59C5E3}" type="presParOf" srcId="{297D182B-DB9E-4989-8551-CCFC78625664}" destId="{5FEDF185-789E-4E3C-A203-60B93C3EC525}" srcOrd="0" destOrd="0" presId="urn:microsoft.com/office/officeart/2008/layout/LinedList"/>
    <dgm:cxn modelId="{8C97B8AF-3525-4C3B-A12B-D4D40F828B83}" type="presParOf" srcId="{297D182B-DB9E-4989-8551-CCFC78625664}" destId="{17FDF2CD-242E-4DC1-873D-7491EFF3D678}" srcOrd="1" destOrd="0" presId="urn:microsoft.com/office/officeart/2008/layout/LinedList"/>
    <dgm:cxn modelId="{082CB4B5-6D56-4FBA-92A4-00D215A33DA9}" type="presParOf" srcId="{760D8418-7A06-4E98-A059-13CFEAA0A52B}" destId="{01686163-378A-49AD-9E73-7F46684E9A24}" srcOrd="2" destOrd="0" presId="urn:microsoft.com/office/officeart/2008/layout/LinedList"/>
    <dgm:cxn modelId="{3790E81B-7F36-42A7-9CFC-A2662B53006D}" type="presParOf" srcId="{760D8418-7A06-4E98-A059-13CFEAA0A52B}" destId="{C5492ECA-DF67-48F1-A465-2D422F6EA3A5}" srcOrd="3" destOrd="0" presId="urn:microsoft.com/office/officeart/2008/layout/LinedList"/>
    <dgm:cxn modelId="{EE0E8E16-CC68-4BB3-8478-D90B2916738E}" type="presParOf" srcId="{C5492ECA-DF67-48F1-A465-2D422F6EA3A5}" destId="{BCE5ACB9-E36F-42F6-9B4C-D8F262E20BC5}" srcOrd="0" destOrd="0" presId="urn:microsoft.com/office/officeart/2008/layout/LinedList"/>
    <dgm:cxn modelId="{639FD615-81D3-4B64-BF32-AE9945DFF838}" type="presParOf" srcId="{C5492ECA-DF67-48F1-A465-2D422F6EA3A5}" destId="{7B683A8D-305A-4749-B68F-6D3CB34A5ADD}" srcOrd="1" destOrd="0" presId="urn:microsoft.com/office/officeart/2008/layout/LinedList"/>
    <dgm:cxn modelId="{A525A309-AF28-4D0C-B5D1-8248E15F6051}" type="presParOf" srcId="{760D8418-7A06-4E98-A059-13CFEAA0A52B}" destId="{7A74C510-9882-4D80-A1CD-CFA1E164F1FE}" srcOrd="4" destOrd="0" presId="urn:microsoft.com/office/officeart/2008/layout/LinedList"/>
    <dgm:cxn modelId="{3807AFE1-4DDF-418F-A29D-7FF6B7408C62}" type="presParOf" srcId="{760D8418-7A06-4E98-A059-13CFEAA0A52B}" destId="{FB9AA0DA-BBCB-442D-9AA3-97AF6A03BCDE}" srcOrd="5" destOrd="0" presId="urn:microsoft.com/office/officeart/2008/layout/LinedList"/>
    <dgm:cxn modelId="{5A5E8A3D-37D0-4BC1-9F35-3487265A7A0E}" type="presParOf" srcId="{FB9AA0DA-BBCB-442D-9AA3-97AF6A03BCDE}" destId="{75D34E5F-9759-4AA2-8464-A90F3DC3F485}" srcOrd="0" destOrd="0" presId="urn:microsoft.com/office/officeart/2008/layout/LinedList"/>
    <dgm:cxn modelId="{5CF1BFD2-D9F0-455C-9121-6AFC71823918}" type="presParOf" srcId="{FB9AA0DA-BBCB-442D-9AA3-97AF6A03BCDE}" destId="{C9CEFB8E-8B32-478C-8C12-2CD5BFBC5275}" srcOrd="1" destOrd="0" presId="urn:microsoft.com/office/officeart/2008/layout/LinedList"/>
    <dgm:cxn modelId="{DCD0E530-452E-487F-ABAC-8A4B553BA5DC}" type="presParOf" srcId="{760D8418-7A06-4E98-A059-13CFEAA0A52B}" destId="{20C4C0C2-134D-42C7-9325-830919F1A15B}" srcOrd="6" destOrd="0" presId="urn:microsoft.com/office/officeart/2008/layout/LinedList"/>
    <dgm:cxn modelId="{A020F3E8-28FC-4EA6-9B68-B9E1F3DBC756}" type="presParOf" srcId="{760D8418-7A06-4E98-A059-13CFEAA0A52B}" destId="{2FF603C7-68F2-4615-96F1-E3094E49261C}" srcOrd="7" destOrd="0" presId="urn:microsoft.com/office/officeart/2008/layout/LinedList"/>
    <dgm:cxn modelId="{9F021F50-84E5-4403-BDF5-7A0C27B0C1C3}" type="presParOf" srcId="{2FF603C7-68F2-4615-96F1-E3094E49261C}" destId="{9F17AB09-9974-4829-B2E1-C088BFDE894B}" srcOrd="0" destOrd="0" presId="urn:microsoft.com/office/officeart/2008/layout/LinedList"/>
    <dgm:cxn modelId="{DDC42817-D156-4BDC-A97E-F9F8BD77E97A}" type="presParOf" srcId="{2FF603C7-68F2-4615-96F1-E3094E49261C}" destId="{23071988-2E0A-4FF5-84FF-736974AAAA8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077E7-BC63-42C6-98BA-2727990C7057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9A3F2-BC7F-4831-972D-B1E8E03D3C07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Sets the meeting dates, times, and agenda with the Principal and PSSC members</a:t>
          </a:r>
        </a:p>
      </dsp:txBody>
      <dsp:txXfrm>
        <a:off x="0" y="2703"/>
        <a:ext cx="6900512" cy="921789"/>
      </dsp:txXfrm>
    </dsp:sp>
    <dsp:sp modelId="{F49FC2B9-55AC-46BA-ABC9-693E76F11D76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E94C1-DB23-45C0-A9E3-6BA32F4BDCED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• Stimulates discussion by asking questions, encouraging quiet members to participate </a:t>
          </a:r>
        </a:p>
      </dsp:txBody>
      <dsp:txXfrm>
        <a:off x="0" y="924492"/>
        <a:ext cx="6900512" cy="921789"/>
      </dsp:txXfrm>
    </dsp:sp>
    <dsp:sp modelId="{40704F60-F897-4336-A8E7-AA33753E6851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7985E-EEA6-4536-A7E1-7EEBFB90DD40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• Keeps to the agenda with time limits for discussions if necessary</a:t>
          </a:r>
        </a:p>
      </dsp:txBody>
      <dsp:txXfrm>
        <a:off x="0" y="1846281"/>
        <a:ext cx="6900512" cy="921789"/>
      </dsp:txXfrm>
    </dsp:sp>
    <dsp:sp modelId="{A1EFD210-A44B-45A7-97F1-15387D220953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920EE-51B9-46C8-9C17-438BF92963B6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• Helps members reach consensus or calls for a vote if necessary </a:t>
          </a:r>
        </a:p>
      </dsp:txBody>
      <dsp:txXfrm>
        <a:off x="0" y="2768070"/>
        <a:ext cx="6900512" cy="921789"/>
      </dsp:txXfrm>
    </dsp:sp>
    <dsp:sp modelId="{FE9B3618-DA2C-4176-8521-C8C6398AD376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913C1-5481-435F-BB05-4F60BA84F7AB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• Helps to resolve conflicts </a:t>
          </a:r>
        </a:p>
      </dsp:txBody>
      <dsp:txXfrm>
        <a:off x="0" y="3689859"/>
        <a:ext cx="6900512" cy="921789"/>
      </dsp:txXfrm>
    </dsp:sp>
    <dsp:sp modelId="{F38055C1-0CBD-4AA9-8289-2E8BC29C9C01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E5AE0-4D46-4055-B506-BDADA77D9E8E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• Ensures PSSC minutes are maintained and distributed.</a:t>
          </a:r>
        </a:p>
      </dsp:txBody>
      <dsp:txXfrm>
        <a:off x="0" y="4611648"/>
        <a:ext cx="6900512" cy="921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12752-EF6A-4A1A-B1EA-9B038A9F885B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DF185-789E-4E3C-A203-60B93C3EC525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Teacher and Staff issues</a:t>
          </a:r>
        </a:p>
      </dsp:txBody>
      <dsp:txXfrm>
        <a:off x="0" y="0"/>
        <a:ext cx="6900512" cy="1384035"/>
      </dsp:txXfrm>
    </dsp:sp>
    <dsp:sp modelId="{01686163-378A-49AD-9E73-7F46684E9A24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5ACB9-E36F-42F6-9B4C-D8F262E20BC5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Individual student behaviors or academic issues</a:t>
          </a:r>
        </a:p>
      </dsp:txBody>
      <dsp:txXfrm>
        <a:off x="0" y="1384035"/>
        <a:ext cx="6900512" cy="1384035"/>
      </dsp:txXfrm>
    </dsp:sp>
    <dsp:sp modelId="{7A74C510-9882-4D80-A1CD-CFA1E164F1FE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34E5F-9759-4AA2-8464-A90F3DC3F485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Day-to-day operations</a:t>
          </a:r>
        </a:p>
      </dsp:txBody>
      <dsp:txXfrm>
        <a:off x="0" y="2768070"/>
        <a:ext cx="6900512" cy="1384035"/>
      </dsp:txXfrm>
    </dsp:sp>
    <dsp:sp modelId="{20C4C0C2-134D-42C7-9325-830919F1A15B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7AB09-9974-4829-B2E1-C088BFDE894B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Fundraising</a:t>
          </a:r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7T20:35:27.8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7T20:35:27.8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7T20:35:27.8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7T20:35:27.8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7T20:34:34.6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4740 348,'-83'5,"0"3,-130 30,127-20,0-4,-108 4,-159-21,-145 5,262 22,151-13,1-2,-142-6,205-6,0-1,0 0,0-2,-22-9,-27-7,48 18,-1 1,1 1,0 2,-1 0,-30 4,-14 0,-461 21,155-2,179-13,-20 11,-80 4,95-10,135-8,-99-1,118-10,45 4,0 0,0 0,-1 0,1 0,0 0,0 0,-1 0,1 0,0 1,0-1,-1 0,1 0,0 0,-1 0,1-1,0 1,0 0,-1 0,1 0,0 0,0 0,-1 0,1 0,0 0,0 0,0-1,-1 1,1 0,0 0,0 0,0 0,-1-1,1 1,0 0,0 0,0-1,0 1,0 0,-1 0,1 0,0-1,0 1,0 0,0-1,0 1,0 0,0 0,0-1,0 1,0 0,0 0,0-1,0 1,19-8,34-4,83-10,206-5,145 27,116-5,-492-3,0-4,-1-5,146-43,-248 57,-3 2,1 0,-1 0,1-1,-1 0,0 0,0 0,0-1,0 1,0-1,-1-1,1 1,-1-1,4-4,-7 8,-1-1,0 1,0-1,1 0,-1 1,0-1,0 1,0-1,0 0,0 1,0-1,0 0,0 1,0-1,0 1,0-1,0 0,0 1,0-1,0 1,-1-1,1 0,0 1,-1-1,1 1,0-1,-1 1,1-1,0 1,-2-1,-21-12,-28 0,51 13,-83-8,-1 2,-124 10,56 0,-417-4,552 0,1-1,-1-1,1 0,-23-6,36 7,1 0,-1 0,0 0,0 0,0 0,1-1,-1 1,1-1,-1 0,1 0,0 0,0 0,0 0,-2-3,3 3,0 1,1-1,-1 0,1 0,-1 0,1 0,0 0,-1 1,1-1,0 0,1 0,-1 0,0 0,0 0,1 0,-1 0,1 1,0-1,-1 0,1 0,0 1,0-1,0 0,3-2,-1 0,1 0,0 0,0 0,0 0,1 1,-1-1,1 1,0 0,0 1,0-1,0 1,1 0,10-2,85-14,-60 12,78-14,103-20,-160 28,1 3,87-2,130 13,-112 1,-130-3,13 1,1-2,-1-2,71-14,-55 4,0 3,92-2,140 14,-112 1,-45-5,157 5,-259 2,1 1,-1 2,74 26,-104-30,0 0,0 1,0 0,-1 1,0 0,0 0,-1 1,13 14,4 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7T20:35:27.8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8081BA5-131E-4FDE-9D6B-DCA6BF0944FD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1FB5D5-56F5-4883-B1A2-A109B1E37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84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FB5D5-56F5-4883-B1A2-A109B1E37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5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B9034-8999-E136-C4A2-B8234681D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C36D01-2526-7618-7781-7DEC2EA25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ABCB1-939F-B6B2-257A-4DAEAE83D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8BC7D-7943-F0ED-B44B-396CC3D87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FBC43-BF06-5454-22D7-DA54C1FCF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97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11764-D15A-A68D-EE80-7C52AB124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1E4CB3-3130-3855-1F8D-95D3B342F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4ED79-3FAC-1627-E331-266641E32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E65A4-1C5F-CD6D-922D-D15A93A3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F84AA-792A-4DDF-1134-916CC034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1443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65904F-AE5C-F658-4AAD-DC5CDB4E58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2698AD-2B3F-C743-F831-FD896D1E8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34847-739D-FE58-1514-D3C8A08B1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DED4B-D88D-72C6-A07D-5AF6F19D0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3BFDF-72FE-BC2F-80FA-B76D59E0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7018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226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3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6D07B-A624-DFAF-D9CD-62637D99B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43660-BAE0-C63C-18D2-D4E23ED47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F734F-4AC2-B5D9-7BB4-077A43D1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8E118-2102-9443-8145-715B20360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38C69-D6D1-F701-DEC6-E871DF5D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6747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4DB76-0B77-03BC-1D37-AF2700AB2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365CB-B7ED-EA4E-8994-4FA5EE98B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D853A-2158-3493-B323-499072DF6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03EFB-5028-1FB2-E339-6E657D07A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48B3E-3AF2-82D4-AACD-2630C9A62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09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BA2A5-D4E3-CD5F-FA2E-E8E15DFC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6739C-30FF-8916-A74F-CEF73D700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2BDB1-2662-34DC-B4C9-BC62FD87C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1D861-DCE1-6E71-55C6-FDDD8D7B5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5203E-6B16-2785-86CE-740BB16D5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62B54-77CF-4CC6-2EA3-B99C509CC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48984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BB8D3-DCAC-2D02-6AC9-10BF3ADF5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B2DDF-76BC-0B80-D8FD-05CBDCC6C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E4467-3E04-FD98-BFF6-1921D169B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10E69C-6CC2-31D0-E5E8-0AD64BFB2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F7A5EC-75A9-12AD-4B79-BB22A6FB8E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65DC9-A68D-F948-EE49-A141A62BE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C4BD8A-A189-3BC8-1FF3-24E0A7A54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59735-CAF1-E77C-5936-AF191D6E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27922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77C59-C154-3CDB-FB6F-9E868765F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EFF1D-A01F-F9E2-C882-17325EEFF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EA61C2-512D-CB09-D5FB-066E7B199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C33B5D-9F8F-D7B8-4137-34B2E54AB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3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42260-327B-CBF9-7F99-A3320AC86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99B36B-EA26-402E-207A-17BC2F09C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17528-1466-E243-557F-3C2BD682B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3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F033-C65F-75B8-7527-89438F0F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F8FE0-224B-D483-F39D-7276F6828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430A4-A925-67C5-61D6-6EB563C8C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2C427A-B24A-5A48-BA81-FB7792775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A3857-86CE-1A2C-0137-A90FB59D9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DC209-0A59-5FD1-C171-30ADD8A39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5747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2D3B8-710B-4161-C483-078E636A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AA86E-1EDF-0F48-8FA2-A20A366922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C36EE-E7D1-F7F7-EF72-63EE9333D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4195A-498B-6FEA-64B6-4A2DB0A2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21C8E-4CFA-3724-D270-2C986A8E1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2F3EDC-EF45-27F6-5093-EE572948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966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076D2C-EE80-537F-D8A4-247190759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5CEEF-2B75-54CE-7156-9CBB37BF1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B6473-70B5-A7FF-AA4B-EF6D6369A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2BAAB-FC31-36BB-793D-099C68E5A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B153A-ECAC-84C3-FAF9-E3015E0A4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4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laws.gnb.ca/en/document/cr/2001-4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6783" y="320287"/>
            <a:ext cx="6678433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700" dirty="0"/>
              <a:t>Fall PSSC meeting     Nov. 4, 2025</a:t>
            </a:r>
            <a:br>
              <a:rPr lang="en-US" sz="2700" dirty="0"/>
            </a:br>
            <a:r>
              <a:rPr lang="en-US" sz="2700" dirty="0"/>
              <a:t>               </a:t>
            </a:r>
            <a:br>
              <a:rPr lang="en-US" sz="2800" b="1" i="1" dirty="0"/>
            </a:br>
            <a:r>
              <a:rPr lang="en-US" sz="2700" dirty="0"/>
              <a:t> </a:t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8C8718-15A0-4B51-8DE9-DFD10C5FBAEF}"/>
              </a:ext>
            </a:extLst>
          </p:cNvPr>
          <p:cNvSpPr txBox="1"/>
          <p:nvPr/>
        </p:nvSpPr>
        <p:spPr>
          <a:xfrm>
            <a:off x="576048" y="682399"/>
            <a:ext cx="4331232" cy="44320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endParaRPr lang="en-US" sz="3500" dirty="0"/>
          </a:p>
          <a:p>
            <a:pPr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10000" dirty="0"/>
              <a:t>Jenna Dyer </a:t>
            </a:r>
          </a:p>
          <a:p>
            <a:pPr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10000" dirty="0" err="1"/>
              <a:t>Setira</a:t>
            </a:r>
            <a:r>
              <a:rPr lang="en-US" sz="10000" dirty="0"/>
              <a:t> Williams</a:t>
            </a:r>
          </a:p>
          <a:p>
            <a:pPr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10000" dirty="0"/>
              <a:t>Jeremy Bosse </a:t>
            </a:r>
          </a:p>
          <a:p>
            <a:pPr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10000" dirty="0"/>
              <a:t>Kathryn Mann</a:t>
            </a:r>
          </a:p>
          <a:p>
            <a:pPr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10000" dirty="0"/>
              <a:t>Jacki Ciesielski</a:t>
            </a:r>
          </a:p>
          <a:p>
            <a:pPr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10000" dirty="0"/>
              <a:t>Krista </a:t>
            </a:r>
            <a:r>
              <a:rPr lang="en-US" sz="10000" dirty="0" err="1"/>
              <a:t>Sockabasin</a:t>
            </a:r>
            <a:endParaRPr lang="en-US" sz="10000" dirty="0"/>
          </a:p>
          <a:p>
            <a:pPr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10000" dirty="0"/>
              <a:t>Jessica Smith (teacher rep.)</a:t>
            </a:r>
          </a:p>
          <a:p>
            <a:pPr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10000" dirty="0"/>
              <a:t>Sophia Gallagher  – DEC rep. </a:t>
            </a:r>
          </a:p>
          <a:p>
            <a:pPr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10000" dirty="0"/>
              <a:t>Claudine Grant (principal) </a:t>
            </a:r>
          </a:p>
          <a:p>
            <a:pPr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10000" dirty="0"/>
              <a:t>DEC and Principal are non members</a:t>
            </a:r>
          </a:p>
          <a:p>
            <a:pPr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endParaRPr lang="en-US" sz="700" dirty="0"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CAA22AE1-45AD-6D74-2B71-E303CA2E86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" r="1364" b="1"/>
          <a:stretch/>
        </p:blipFill>
        <p:spPr bwMode="auto">
          <a:xfrm>
            <a:off x="5089243" y="877413"/>
            <a:ext cx="6222628" cy="504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roup 1030">
            <a:extLst>
              <a:ext uri="{FF2B5EF4-FFF2-40B4-BE49-F238E27FC236}">
                <a16:creationId xmlns:a16="http://schemas.microsoft.com/office/drawing/2014/main" id="{3AFCAD34-1AFC-BC1A-F6B2-C34C6391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89243" y="5858828"/>
            <a:ext cx="6226463" cy="123363"/>
            <a:chOff x="7015162" y="5858828"/>
            <a:chExt cx="4300544" cy="123363"/>
          </a:xfrm>
        </p:grpSpPr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1129F4A2-3705-CF87-3DDA-AF9CE9389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Rectangle 1032">
              <a:extLst>
                <a:ext uri="{FF2B5EF4-FFF2-40B4-BE49-F238E27FC236}">
                  <a16:creationId xmlns:a16="http://schemas.microsoft.com/office/drawing/2014/main" id="{891B1028-FC76-5583-3A1F-5815A7DCF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7965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20D4C9-E547-42DA-A686-8A7E479B9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858" y="0"/>
            <a:ext cx="7780283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74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F84C5-E995-4DCE-9074-C1D8D948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Election of officers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D488F-F79E-44E5-B0C0-82A959B552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08899" y="2001252"/>
            <a:ext cx="10394707" cy="3311189"/>
          </a:xfrm>
        </p:spPr>
        <p:txBody>
          <a:bodyPr>
            <a:normAutofit/>
          </a:bodyPr>
          <a:lstStyle/>
          <a:p>
            <a:r>
              <a:rPr lang="en-US" sz="3200" dirty="0"/>
              <a:t>Chair </a:t>
            </a:r>
          </a:p>
          <a:p>
            <a:r>
              <a:rPr lang="en-US" sz="3200" dirty="0"/>
              <a:t>Vice Chair </a:t>
            </a:r>
          </a:p>
          <a:p>
            <a:r>
              <a:rPr lang="en-US" sz="3200" dirty="0"/>
              <a:t>Secretary </a:t>
            </a:r>
          </a:p>
        </p:txBody>
      </p:sp>
    </p:spTree>
    <p:extLst>
      <p:ext uri="{BB962C8B-B14F-4D97-AF65-F5344CB8AC3E}">
        <p14:creationId xmlns:p14="http://schemas.microsoft.com/office/powerpoint/2010/main" val="609977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16A3C6-F8BB-8B2C-C99E-0FF39F6A6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Meeting norms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8A031-4D56-C19B-0CCB-91D18AD3C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Begin and end meetings on time, </a:t>
            </a:r>
          </a:p>
          <a:p>
            <a:r>
              <a:rPr lang="en-US" dirty="0"/>
              <a:t>Turn off cell phones and other electronic devices, </a:t>
            </a:r>
          </a:p>
          <a:p>
            <a:r>
              <a:rPr lang="en-US" dirty="0"/>
              <a:t>Stick to the agenda, keeping on track and on topic, </a:t>
            </a:r>
          </a:p>
          <a:p>
            <a:r>
              <a:rPr lang="en-US" dirty="0"/>
              <a:t>Address the Chair one at a time, </a:t>
            </a:r>
          </a:p>
          <a:p>
            <a:r>
              <a:rPr lang="en-US" dirty="0"/>
              <a:t>Limit the number of times a person speaks on an issue, </a:t>
            </a:r>
          </a:p>
          <a:p>
            <a:r>
              <a:rPr lang="en-US" dirty="0"/>
              <a:t>Show empathy, patience, understanding, respect &amp; cooperate with others, </a:t>
            </a:r>
          </a:p>
          <a:p>
            <a:r>
              <a:rPr lang="en-US" dirty="0"/>
              <a:t>Offer solutions, </a:t>
            </a:r>
          </a:p>
        </p:txBody>
      </p:sp>
    </p:spTree>
    <p:extLst>
      <p:ext uri="{BB962C8B-B14F-4D97-AF65-F5344CB8AC3E}">
        <p14:creationId xmlns:p14="http://schemas.microsoft.com/office/powerpoint/2010/main" val="1839255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F84C5-E995-4DCE-9074-C1D8D948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Meeting dates  - Wednesdays?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D488F-F79E-44E5-B0C0-82A959B552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05482" y="1562099"/>
            <a:ext cx="10394707" cy="3311189"/>
          </a:xfrm>
        </p:spPr>
        <p:txBody>
          <a:bodyPr>
            <a:normAutofit/>
          </a:bodyPr>
          <a:lstStyle/>
          <a:p>
            <a:r>
              <a:rPr lang="en-US" dirty="0"/>
              <a:t>November </a:t>
            </a:r>
          </a:p>
          <a:p>
            <a:r>
              <a:rPr lang="en-US" dirty="0"/>
              <a:t>December </a:t>
            </a:r>
          </a:p>
          <a:p>
            <a:r>
              <a:rPr lang="en-US" dirty="0"/>
              <a:t>February</a:t>
            </a:r>
          </a:p>
          <a:p>
            <a:r>
              <a:rPr lang="en-US" dirty="0"/>
              <a:t>April </a:t>
            </a:r>
          </a:p>
          <a:p>
            <a:r>
              <a:rPr lang="en-US" dirty="0"/>
              <a:t>May </a:t>
            </a:r>
          </a:p>
          <a:p>
            <a:r>
              <a:rPr lang="en-US" dirty="0"/>
              <a:t>June </a:t>
            </a:r>
          </a:p>
        </p:txBody>
      </p:sp>
    </p:spTree>
    <p:extLst>
      <p:ext uri="{BB962C8B-B14F-4D97-AF65-F5344CB8AC3E}">
        <p14:creationId xmlns:p14="http://schemas.microsoft.com/office/powerpoint/2010/main" val="2029291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D3508E-E4E9-69DD-AF8A-C74A37E87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Approval of minutes from June 11, 2025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59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94F50-A324-416D-97EA-D4CE06D14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Business from Minutes : 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1161C-70DA-4158-BA19-AD5B26372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Gaga Pit moved to Spring </a:t>
            </a:r>
          </a:p>
          <a:p>
            <a:r>
              <a:rPr lang="en-US" dirty="0"/>
              <a:t>Parking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12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C2C4-4DE1-41BC-91C0-B2A098AF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Principal’s report – </a:t>
            </a:r>
            <a:br>
              <a:rPr lang="en-US" dirty="0"/>
            </a:br>
            <a:r>
              <a:rPr lang="en-US" dirty="0"/>
              <a:t>PAMS student enrollment by program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C30C28-5658-3207-6F9A-08A970559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31" y="2580954"/>
            <a:ext cx="3506910" cy="21028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4AA4F5-D40E-16DC-25C6-B440A42FB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67" y="2545234"/>
            <a:ext cx="8352573" cy="272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87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3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May be an image of 8 people and text that says '호 PAMS AM'">
            <a:extLst>
              <a:ext uri="{FF2B5EF4-FFF2-40B4-BE49-F238E27FC236}">
                <a16:creationId xmlns:a16="http://schemas.microsoft.com/office/drawing/2014/main" id="{10AD4D06-804C-290D-4ABF-032F22F0C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93461"/>
            <a:ext cx="10905066" cy="447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379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4E28-6941-43E9-B718-1C13F956A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5968F-6E14-405F-AC69-34DB718FCA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</a:t>
            </a:r>
            <a:r>
              <a:rPr lang="en-US" dirty="0">
                <a:solidFill>
                  <a:srgbClr val="FF0000"/>
                </a:solidFill>
              </a:rPr>
              <a:t>HR  Classes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4A753-65D7-4237-A80A-3271910A54FD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 grade 6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  grade 7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 grade 8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 grade  6FI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 grade 7/8FI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85F3B2-FC04-45E5-AC3A-84D87FC63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Teachers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5DC47C-85E8-4DCF-8E91-673FAFE7E46C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085237" y="2305419"/>
            <a:ext cx="3300984" cy="321945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sz="2400" dirty="0"/>
              <a:t>15.5 Full time </a:t>
            </a:r>
          </a:p>
          <a:p>
            <a:r>
              <a:rPr lang="en-US" sz="2400" b="1" dirty="0"/>
              <a:t>Including </a:t>
            </a:r>
          </a:p>
          <a:p>
            <a:r>
              <a:rPr lang="en-US" sz="2400" dirty="0"/>
              <a:t>0.5 Educational Support teacher - counsellor</a:t>
            </a:r>
          </a:p>
          <a:p>
            <a:r>
              <a:rPr lang="en-US" sz="2400" dirty="0"/>
              <a:t>2.0 Resource teachers </a:t>
            </a:r>
          </a:p>
          <a:p>
            <a:r>
              <a:rPr lang="en-US" sz="2400" dirty="0"/>
              <a:t>1.0  Academic support teacher</a:t>
            </a:r>
          </a:p>
          <a:p>
            <a:r>
              <a:rPr lang="en-US" sz="2400" dirty="0"/>
              <a:t>1.0 Administration shared between Principal and Vice principal</a:t>
            </a:r>
          </a:p>
          <a:p>
            <a:r>
              <a:rPr lang="en-US" sz="2400" dirty="0"/>
              <a:t>2 custodians </a:t>
            </a:r>
          </a:p>
          <a:p>
            <a:r>
              <a:rPr lang="en-US" sz="2400" dirty="0"/>
              <a:t>1 administration assistant 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85E4AE-BC1D-401B-8680-A586EB14A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Support Staff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13A5C8-0D66-422F-B9EE-C24474838170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386221" y="2571750"/>
            <a:ext cx="4589756" cy="3219450"/>
          </a:xfrm>
        </p:spPr>
        <p:txBody>
          <a:bodyPr>
            <a:normAutofit fontScale="92500"/>
          </a:bodyPr>
          <a:lstStyle/>
          <a:p>
            <a:endParaRPr lang="en-US" sz="2000" dirty="0"/>
          </a:p>
          <a:p>
            <a:r>
              <a:rPr lang="en-US" sz="2200" dirty="0"/>
              <a:t>13 District Educational Assistants</a:t>
            </a:r>
          </a:p>
          <a:p>
            <a:r>
              <a:rPr lang="en-US" sz="2200" dirty="0"/>
              <a:t>3 First Nation Academic Support</a:t>
            </a:r>
          </a:p>
          <a:p>
            <a:r>
              <a:rPr lang="en-US" sz="2200" dirty="0"/>
              <a:t>1 First Nation Wholistic Behavior Intervention Mentor  </a:t>
            </a:r>
          </a:p>
          <a:p>
            <a:r>
              <a:rPr lang="en-US" sz="2200" dirty="0"/>
              <a:t>1 School social worker 2days/week</a:t>
            </a:r>
          </a:p>
          <a:p>
            <a:r>
              <a:rPr lang="en-US" sz="2200" dirty="0"/>
              <a:t>2 –District Behavior intervention Mentor</a:t>
            </a:r>
          </a:p>
          <a:p>
            <a:r>
              <a:rPr lang="en-US" sz="2200" dirty="0"/>
              <a:t>(1 vacancy) </a:t>
            </a:r>
          </a:p>
        </p:txBody>
      </p:sp>
    </p:spTree>
    <p:extLst>
      <p:ext uri="{BB962C8B-B14F-4D97-AF65-F5344CB8AC3E}">
        <p14:creationId xmlns:p14="http://schemas.microsoft.com/office/powerpoint/2010/main" val="1201365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E76883-536B-4F91-1541-855DC452B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8D9DF8-11EF-D4FE-FD83-5E097451EF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9497926" y="5095783"/>
            <a:ext cx="2371074" cy="13863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9A5652-16D8-47D9-E1E2-05E87CF4F1FE}"/>
              </a:ext>
            </a:extLst>
          </p:cNvPr>
          <p:cNvSpPr txBox="1"/>
          <p:nvPr/>
        </p:nvSpPr>
        <p:spPr>
          <a:xfrm>
            <a:off x="1027775" y="945191"/>
            <a:ext cx="10097425" cy="4292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       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highlight>
                  <a:srgbClr val="FFFF00"/>
                </a:highlight>
              </a:rPr>
              <a:t>GOAL :  </a:t>
            </a:r>
            <a:r>
              <a:rPr lang="en-US" sz="2400" b="1" dirty="0"/>
              <a:t>By June 2026, Perth Andover Middle School will improve behavioral engagement by creating a student-centered learning environment. 100% of teachers will intentionally incorporate the three learning styles in classroom instruction. We aim to see a 10% increase in positive responses to items aligned with questions 6, 12, 20, and 54 of the 2024 provincial student survey. Progress will be monitored through in-house student surveys, administration walkthroughs, and teacher self-assessments following each reporting period.</a:t>
            </a:r>
            <a:endParaRPr lang="en-US" sz="2400" dirty="0"/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5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FA2493-475A-EE4A-22E0-A82337B51A1B}"/>
              </a:ext>
            </a:extLst>
          </p:cNvPr>
          <p:cNvSpPr txBox="1"/>
          <p:nvPr/>
        </p:nvSpPr>
        <p:spPr>
          <a:xfrm>
            <a:off x="4393819" y="683581"/>
            <a:ext cx="4896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School improvement Plan GOAL </a:t>
            </a:r>
          </a:p>
        </p:txBody>
      </p:sp>
    </p:spTree>
    <p:extLst>
      <p:ext uri="{BB962C8B-B14F-4D97-AF65-F5344CB8AC3E}">
        <p14:creationId xmlns:p14="http://schemas.microsoft.com/office/powerpoint/2010/main" val="2478624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4192" y="1152159"/>
            <a:ext cx="54021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8000" b="1" dirty="0"/>
              <a:t>Call to Order</a:t>
            </a:r>
            <a:endParaRPr lang="en-US" sz="8000" dirty="0"/>
          </a:p>
          <a:p>
            <a:r>
              <a:rPr lang="en-US" sz="8000" dirty="0"/>
              <a:t> </a:t>
            </a:r>
          </a:p>
          <a:p>
            <a:r>
              <a:rPr lang="en-US" sz="8000" b="1" dirty="0"/>
              <a:t>Approval of the Agenda</a:t>
            </a:r>
            <a:endParaRPr lang="en-US" sz="8000" dirty="0"/>
          </a:p>
          <a:p>
            <a:r>
              <a:rPr lang="en-US" sz="8000" b="1" dirty="0"/>
              <a:t> </a:t>
            </a:r>
            <a:endParaRPr lang="en-US" sz="8000" dirty="0"/>
          </a:p>
          <a:p>
            <a:r>
              <a:rPr lang="en-US" sz="8000" b="1" dirty="0"/>
              <a:t>Business Related to the First Meeting:</a:t>
            </a:r>
            <a:endParaRPr lang="en-US" sz="8000" dirty="0"/>
          </a:p>
          <a:p>
            <a:pPr lvl="0"/>
            <a:r>
              <a:rPr lang="en-US" sz="8000" dirty="0"/>
              <a:t>Introduction – round table</a:t>
            </a:r>
          </a:p>
          <a:p>
            <a:pPr lvl="0"/>
            <a:r>
              <a:rPr lang="en-US" sz="8000" dirty="0"/>
              <a:t>Role of PSSC and member roles – review of PSSC manual</a:t>
            </a:r>
          </a:p>
          <a:p>
            <a:pPr lvl="0"/>
            <a:r>
              <a:rPr lang="en-US" sz="8000" dirty="0"/>
              <a:t>Nomination of Chair, Vice Chair and Secretary – </a:t>
            </a:r>
          </a:p>
          <a:p>
            <a:pPr lvl="0"/>
            <a:r>
              <a:rPr lang="en-US" sz="8000" dirty="0"/>
              <a:t>Meeting Norms –</a:t>
            </a:r>
          </a:p>
          <a:p>
            <a:pPr lvl="0"/>
            <a:r>
              <a:rPr lang="en-US" sz="8000" dirty="0"/>
              <a:t>Meeting dates determined –</a:t>
            </a:r>
          </a:p>
          <a:p>
            <a:r>
              <a:rPr lang="en-US" sz="8000" dirty="0"/>
              <a:t> </a:t>
            </a:r>
          </a:p>
          <a:p>
            <a:r>
              <a:rPr lang="en-US" sz="8000" b="1" dirty="0"/>
              <a:t>Approval of the Minutes from Previous Meeting (June 11, 2025) </a:t>
            </a:r>
          </a:p>
          <a:p>
            <a:endParaRPr lang="en-US" sz="8000" dirty="0"/>
          </a:p>
          <a:p>
            <a:r>
              <a:rPr lang="en-US" sz="8000" b="1" dirty="0"/>
              <a:t>Business Arising from the Minutes </a:t>
            </a:r>
            <a:endParaRPr lang="en-US" sz="8000" dirty="0"/>
          </a:p>
          <a:p>
            <a:pPr marL="342900" indent="-342900">
              <a:lnSpc>
                <a:spcPct val="115000"/>
              </a:lnSpc>
              <a:buFont typeface="Times New Roman" panose="02020603050405020304" pitchFamily="18" charset="0"/>
              <a:buChar char="-"/>
            </a:pPr>
            <a:endParaRPr lang="en-US" sz="8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Times New Roman" panose="02020603050405020304" pitchFamily="18" charset="0"/>
              <a:buChar char="-"/>
            </a:pPr>
            <a:endParaRPr lang="en-US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endParaRPr lang="en-US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effectLst/>
              </a:rPr>
              <a:t>  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500" dirty="0">
              <a:effectLst/>
            </a:endParaRPr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72CD6D-7A0A-DB79-099E-76AD15914D22}"/>
              </a:ext>
            </a:extLst>
          </p:cNvPr>
          <p:cNvSpPr txBox="1"/>
          <p:nvPr/>
        </p:nvSpPr>
        <p:spPr>
          <a:xfrm>
            <a:off x="6693558" y="238999"/>
            <a:ext cx="445155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Principal’s Report: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pPr lvl="0"/>
            <a:r>
              <a:rPr lang="en-US" dirty="0"/>
              <a:t>Staff / Student 2025-26</a:t>
            </a:r>
          </a:p>
          <a:p>
            <a:pPr lvl="0"/>
            <a:r>
              <a:rPr lang="en-US" dirty="0"/>
              <a:t>School Improvement Plan focus</a:t>
            </a:r>
          </a:p>
          <a:p>
            <a:pPr lvl="0"/>
            <a:r>
              <a:rPr lang="en-US" dirty="0"/>
              <a:t>Student wellness survey – Dec. 2024</a:t>
            </a:r>
          </a:p>
          <a:p>
            <a:pPr lvl="0"/>
            <a:r>
              <a:rPr lang="en-US" dirty="0"/>
              <a:t>Sept. / Oct. events and projects – recap</a:t>
            </a:r>
          </a:p>
          <a:p>
            <a:pPr lvl="0"/>
            <a:r>
              <a:rPr lang="en-US" dirty="0"/>
              <a:t> </a:t>
            </a:r>
          </a:p>
          <a:p>
            <a:r>
              <a:rPr lang="en-US" dirty="0"/>
              <a:t> </a:t>
            </a:r>
          </a:p>
          <a:p>
            <a:r>
              <a:rPr lang="en-US" b="1" dirty="0"/>
              <a:t>New Business: </a:t>
            </a:r>
            <a:endParaRPr lang="en-US" dirty="0"/>
          </a:p>
          <a:p>
            <a:pPr lvl="0"/>
            <a:r>
              <a:rPr lang="en-US" dirty="0"/>
              <a:t>Honey Fundraiser</a:t>
            </a:r>
          </a:p>
          <a:p>
            <a:pPr lvl="0"/>
            <a:r>
              <a:rPr lang="en-US" dirty="0"/>
              <a:t>Breakfast program</a:t>
            </a:r>
          </a:p>
          <a:p>
            <a:pPr lvl="0"/>
            <a:r>
              <a:rPr lang="en-US" dirty="0"/>
              <a:t>Policy 407 – Community Use of Schools general explanation</a:t>
            </a:r>
          </a:p>
          <a:p>
            <a:pPr lvl="0"/>
            <a:r>
              <a:rPr lang="en-US" dirty="0"/>
              <a:t>Long term Recommendation 2.1(LTR)- Middle level learners</a:t>
            </a:r>
          </a:p>
          <a:p>
            <a:r>
              <a:rPr lang="en-US" dirty="0"/>
              <a:t>LTR 3.1 – Encouraging Movement </a:t>
            </a:r>
          </a:p>
          <a:p>
            <a:pPr lvl="0"/>
            <a:endParaRPr lang="en-US" dirty="0"/>
          </a:p>
          <a:p>
            <a:r>
              <a:rPr lang="en-US" dirty="0"/>
              <a:t> </a:t>
            </a:r>
            <a:r>
              <a:rPr lang="en-US" b="1" dirty="0"/>
              <a:t>Date of Next Meeting:  </a:t>
            </a:r>
            <a:r>
              <a:rPr lang="en-US" dirty="0"/>
              <a:t>to be determined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Adjournment: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A7E10E-0D42-BEC7-E652-09DA3436ACB4}"/>
              </a:ext>
            </a:extLst>
          </p:cNvPr>
          <p:cNvSpPr txBox="1"/>
          <p:nvPr/>
        </p:nvSpPr>
        <p:spPr>
          <a:xfrm>
            <a:off x="4283242" y="477997"/>
            <a:ext cx="13796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153955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D7CF6A-61DE-4B2A-8DDA-8A9A4AE45AC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9497926" y="5095783"/>
            <a:ext cx="2371074" cy="13863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362B23-E309-4C23-BBC5-5CB68DB96BF8}"/>
              </a:ext>
            </a:extLst>
          </p:cNvPr>
          <p:cNvSpPr txBox="1"/>
          <p:nvPr/>
        </p:nvSpPr>
        <p:spPr>
          <a:xfrm>
            <a:off x="1219796" y="895409"/>
            <a:ext cx="8522081" cy="6023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Indicators of success will include :</a:t>
            </a:r>
            <a:r>
              <a:rPr lang="en-US" sz="3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/>
              <a:t>Increase in Engagement scores on Provincial Student Survey (December) and PAMS Survey Scores (November/March/June)</a:t>
            </a:r>
            <a:endParaRPr lang="en-US" dirty="0"/>
          </a:p>
          <a:p>
            <a:pPr lvl="1"/>
            <a:r>
              <a:rPr lang="en-US" dirty="0"/>
              <a:t>Q12: “What I learn helps me understand the world.”</a:t>
            </a:r>
          </a:p>
          <a:p>
            <a:pPr lvl="1"/>
            <a:r>
              <a:rPr lang="en-US" dirty="0"/>
              <a:t>Q20: “Learning connects to real-world problems.”</a:t>
            </a:r>
          </a:p>
          <a:p>
            <a:pPr lvl="1"/>
            <a:r>
              <a:rPr lang="en-US" dirty="0"/>
              <a:t>Q54: “I have choice in my schoolwork.”</a:t>
            </a:r>
          </a:p>
          <a:p>
            <a:pPr lvl="1"/>
            <a:r>
              <a:rPr lang="en-US" dirty="0"/>
              <a:t>Q6:   “My teachers listen to my ideas.”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Increase Teacher Implementation of Personalized Strategies - scoreboard</a:t>
            </a:r>
            <a:endParaRPr lang="en-US" dirty="0"/>
          </a:p>
          <a:p>
            <a:pPr lvl="0"/>
            <a:r>
              <a:rPr lang="en-US" dirty="0"/>
              <a:t>Self-reporting to teams </a:t>
            </a:r>
          </a:p>
          <a:p>
            <a:pPr lvl="0"/>
            <a:r>
              <a:rPr lang="en-US" dirty="0"/>
              <a:t>Lesson plan / walkthroughs</a:t>
            </a:r>
          </a:p>
          <a:p>
            <a:pPr lvl="0"/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Recognition of Student Effort</a:t>
            </a:r>
            <a:endParaRPr lang="en-US" dirty="0"/>
          </a:p>
          <a:p>
            <a:r>
              <a:rPr lang="en-US" dirty="0"/>
              <a:t>Monthly displays of student work in all classrooms or common areas.</a:t>
            </a:r>
          </a:p>
          <a:p>
            <a:pPr lvl="0"/>
            <a:r>
              <a:rPr lang="en-US" dirty="0"/>
              <a:t>Student feedback </a:t>
            </a:r>
          </a:p>
          <a:p>
            <a:r>
              <a:rPr lang="en-US" dirty="0"/>
              <a:t>Roar cards </a:t>
            </a:r>
            <a:br>
              <a:rPr lang="en-US" b="1" dirty="0"/>
            </a:br>
            <a:r>
              <a:rPr lang="en-US" b="1" dirty="0"/>
              <a:t> </a:t>
            </a:r>
            <a:endParaRPr lang="en-US" dirty="0"/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0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91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4AE83-E912-811C-4DB7-8D0B3442F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NB Wellness survey key finding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180E7-5911-1021-ECC5-D093C6A44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 </a:t>
            </a:r>
          </a:p>
          <a:p>
            <a:pPr fontAlgn="base"/>
            <a:r>
              <a:rPr lang="en-US" b="1" dirty="0"/>
              <a:t>Key Findings for Perth-Andover Area</a:t>
            </a:r>
            <a:endParaRPr lang="en-US" dirty="0"/>
          </a:p>
          <a:p>
            <a:r>
              <a:rPr lang="en-US" b="1" dirty="0"/>
              <a:t>Substance Use:</a:t>
            </a:r>
            <a:br>
              <a:rPr lang="en-US" dirty="0"/>
            </a:br>
            <a:r>
              <a:rPr lang="en-US" dirty="0"/>
              <a:t>Perth-Andover ranks among the </a:t>
            </a:r>
            <a:r>
              <a:rPr lang="en-US" b="1" dirty="0"/>
              <a:t>highest areas in the province for substance use</a:t>
            </a:r>
            <a:r>
              <a:rPr lang="en-US" dirty="0"/>
              <a:t> among students in grades 6–12.</a:t>
            </a:r>
          </a:p>
          <a:p>
            <a:pPr lvl="1"/>
            <a:r>
              <a:rPr lang="en-US" b="1" dirty="0"/>
              <a:t>21% of NB youth overall</a:t>
            </a:r>
            <a:r>
              <a:rPr lang="en-US" dirty="0"/>
              <a:t> reported using one or more substances (alcohol, cannabis, vaping, cigarettes).</a:t>
            </a:r>
          </a:p>
          <a:p>
            <a:pPr lvl="1"/>
            <a:r>
              <a:rPr lang="en-US" dirty="0"/>
              <a:t>Perth-Andover, Douglas, and Salisbury areas had the </a:t>
            </a:r>
            <a:r>
              <a:rPr lang="en-US" b="1" dirty="0"/>
              <a:t>highest rates of substance use</a:t>
            </a:r>
            <a:r>
              <a:rPr lang="en-US" dirty="0"/>
              <a:t> compared to other communities.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Next steps – revisit during wellness expo in the Spring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935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02811-535D-03B7-11F9-1611303B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34A28-7A57-F131-5E54-9EA6CE3F9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NB wellness survey key finding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6F033-439C-3D9E-2639-0B5A9CD40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 </a:t>
            </a:r>
          </a:p>
          <a:p>
            <a:pPr fontAlgn="base"/>
            <a:r>
              <a:rPr lang="en-US" b="1" dirty="0"/>
              <a:t>Key Findings for Perth-Andover Area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Physical Activity &amp; Screen Time:</a:t>
            </a:r>
            <a:endParaRPr lang="en-US" dirty="0"/>
          </a:p>
          <a:p>
            <a:pPr lvl="1"/>
            <a:r>
              <a:rPr lang="en-US" dirty="0"/>
              <a:t>Only </a:t>
            </a:r>
            <a:r>
              <a:rPr lang="en-US" b="1" dirty="0"/>
              <a:t>24% of NB students</a:t>
            </a:r>
            <a:r>
              <a:rPr lang="en-US" dirty="0"/>
              <a:t> meet the recommended </a:t>
            </a:r>
            <a:r>
              <a:rPr lang="en-US" b="1" dirty="0"/>
              <a:t>60 minutes of daily physical activity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Just </a:t>
            </a:r>
            <a:r>
              <a:rPr lang="en-US" b="1" dirty="0"/>
              <a:t>12% limit recreational screen time to two hours or less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Perth-Andover follows the provincial trend of </a:t>
            </a:r>
            <a:r>
              <a:rPr lang="en-US" b="1" dirty="0"/>
              <a:t>low physical activity and high screen time</a:t>
            </a:r>
            <a:r>
              <a:rPr lang="en-US" dirty="0"/>
              <a:t>, though exact local percentages were not published.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Next steps – continue to expand our afterschool physical activities at no/low cost  </a:t>
            </a:r>
          </a:p>
          <a:p>
            <a:pPr marL="457200" lvl="1" indent="0">
              <a:buNone/>
            </a:pPr>
            <a:r>
              <a:rPr lang="en-US" dirty="0"/>
              <a:t>                           continue to grow our playground </a:t>
            </a:r>
          </a:p>
        </p:txBody>
      </p:sp>
    </p:spTree>
    <p:extLst>
      <p:ext uri="{BB962C8B-B14F-4D97-AF65-F5344CB8AC3E}">
        <p14:creationId xmlns:p14="http://schemas.microsoft.com/office/powerpoint/2010/main" val="2587410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3766C-9671-E5F2-38E6-06ADE2336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DFB98-C731-806A-1E50-B2D5A76E2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NB wellness survey key finding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6CF04-4260-E446-9761-E252C046D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 </a:t>
            </a:r>
          </a:p>
          <a:p>
            <a:pPr fontAlgn="base"/>
            <a:r>
              <a:rPr lang="en-US" b="1" dirty="0"/>
              <a:t>Key Findings for Perth-Andover Area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Sleep &amp; Mental Fitness:</a:t>
            </a:r>
            <a:endParaRPr lang="en-US" dirty="0"/>
          </a:p>
          <a:p>
            <a:pPr lvl="1"/>
            <a:r>
              <a:rPr lang="en-US" dirty="0"/>
              <a:t>Many students are </a:t>
            </a:r>
            <a:r>
              <a:rPr lang="en-US" b="1" dirty="0"/>
              <a:t>not meeting sleep guidelines</a:t>
            </a:r>
            <a:r>
              <a:rPr lang="en-US" dirty="0"/>
              <a:t>, and mental fitness scores have declined province wide.</a:t>
            </a:r>
          </a:p>
          <a:p>
            <a:pPr lvl="1"/>
            <a:r>
              <a:rPr lang="en-US" dirty="0"/>
              <a:t>Anxiety and stress remain concerns, especially linked to screen time and lack of physical activity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Next steps – share sleep tips for parents in newsletter / wellness expo in the spring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76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0" name="Rectangle 720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41E97-B2F4-DE73-2347-AC961ACC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422400"/>
            <a:ext cx="536733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Back to school </a:t>
            </a:r>
            <a:b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Pancake Breakfast </a:t>
            </a:r>
          </a:p>
        </p:txBody>
      </p:sp>
      <p:sp>
        <p:nvSpPr>
          <p:cNvPr id="7211" name="Rectangle 7210">
            <a:extLst>
              <a:ext uri="{FF2B5EF4-FFF2-40B4-BE49-F238E27FC236}">
                <a16:creationId xmlns:a16="http://schemas.microsoft.com/office/drawing/2014/main" id="{1A89CBBC-7743-43D9-A324-25CB472E9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4112" y="638849"/>
            <a:ext cx="5505449" cy="547564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May be an image of 8 people, omelet and text">
            <a:extLst>
              <a:ext uri="{FF2B5EF4-FFF2-40B4-BE49-F238E27FC236}">
                <a16:creationId xmlns:a16="http://schemas.microsoft.com/office/drawing/2014/main" id="{8EC4F44E-77FA-6B94-F602-98C3FCFA4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5113" y="638849"/>
            <a:ext cx="5216828" cy="521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D3CD6F4-487A-F245-A94F-0690E03F70C5}"/>
                  </a:ext>
                </a:extLst>
              </p14:cNvPr>
              <p14:cNvContentPartPr/>
              <p14:nvPr/>
            </p14:nvContentPartPr>
            <p14:xfrm>
              <a:off x="5731865" y="1212785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D3CD6F4-487A-F245-A94F-0690E03F70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77865" y="1104785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2264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41E97-B2F4-DE73-2347-AC961ACC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Meet the teacher / Family Fun Night </a:t>
            </a:r>
          </a:p>
        </p:txBody>
      </p:sp>
      <p:pic>
        <p:nvPicPr>
          <p:cNvPr id="3074" name="Picture 2" descr="May be an image of text that says 'MEET THE PAMSSTAFF STAFF PAMS SEPTEMBER SEPTEMBER16TH,2025 16TH, 2025 ದ FROM 5:30PM 10 6:00 MEET THE TEACHERS IN THEIR HOMEROOM FROM 6:00PM TO 7:00PM FUN STATIONS AROUND THE SCHOOL FOOD DRUMMING FACE PAINTING PAMS STAMPING BEARS TOUCH A TRUCK'">
            <a:extLst>
              <a:ext uri="{FF2B5EF4-FFF2-40B4-BE49-F238E27FC236}">
                <a16:creationId xmlns:a16="http://schemas.microsoft.com/office/drawing/2014/main" id="{4C276428-A630-414B-EBBE-C2D3FDC54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9389" y="643466"/>
            <a:ext cx="4176554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D3CD6F4-487A-F245-A94F-0690E03F70C5}"/>
                  </a:ext>
                </a:extLst>
              </p14:cNvPr>
              <p14:cNvContentPartPr/>
              <p14:nvPr/>
            </p14:nvContentPartPr>
            <p14:xfrm>
              <a:off x="5731865" y="1212785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D3CD6F4-487A-F245-A94F-0690E03F70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77865" y="1104785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9652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41E97-B2F4-DE73-2347-AC961ACC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School wide activity – Pumpkin Festival</a:t>
            </a:r>
          </a:p>
        </p:txBody>
      </p:sp>
      <p:pic>
        <p:nvPicPr>
          <p:cNvPr id="3074" name="Picture 2" descr="Fall Pumpkin Festival (La Grande Grouille d'automne) / #ExploreNB ...">
            <a:extLst>
              <a:ext uri="{FF2B5EF4-FFF2-40B4-BE49-F238E27FC236}">
                <a16:creationId xmlns:a16="http://schemas.microsoft.com/office/drawing/2014/main" id="{02B83EA5-70EF-6B8E-B20E-AD1F48D06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164777"/>
            <a:ext cx="6780700" cy="452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D3CD6F4-487A-F245-A94F-0690E03F70C5}"/>
                  </a:ext>
                </a:extLst>
              </p14:cNvPr>
              <p14:cNvContentPartPr/>
              <p14:nvPr/>
            </p14:nvContentPartPr>
            <p14:xfrm>
              <a:off x="5731865" y="1212785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D3CD6F4-487A-F245-A94F-0690E03F70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77865" y="1104785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2958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41E97-B2F4-DE73-2347-AC961ACC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300">
                <a:solidFill>
                  <a:srgbClr val="FFFFFF"/>
                </a:solidFill>
              </a:rPr>
              <a:t>National Day for Truth and reconciliation </a:t>
            </a:r>
          </a:p>
        </p:txBody>
      </p:sp>
      <p:pic>
        <p:nvPicPr>
          <p:cNvPr id="2050" name="Picture 2" descr="May be an image of 1 person and text">
            <a:extLst>
              <a:ext uri="{FF2B5EF4-FFF2-40B4-BE49-F238E27FC236}">
                <a16:creationId xmlns:a16="http://schemas.microsoft.com/office/drawing/2014/main" id="{C8711E9B-0A9C-761C-EA37-DD667787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709" y="643466"/>
            <a:ext cx="3577914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D3CD6F4-487A-F245-A94F-0690E03F70C5}"/>
                  </a:ext>
                </a:extLst>
              </p14:cNvPr>
              <p14:cNvContentPartPr/>
              <p14:nvPr/>
            </p14:nvContentPartPr>
            <p14:xfrm>
              <a:off x="5731865" y="1212785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D3CD6F4-487A-F245-A94F-0690E03F70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77865" y="1104785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8436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136D90B-A6D7-4BB0-B4AE-F80CD76C44EE}"/>
              </a:ext>
            </a:extLst>
          </p:cNvPr>
          <p:cNvSpPr txBox="1"/>
          <p:nvPr/>
        </p:nvSpPr>
        <p:spPr>
          <a:xfrm>
            <a:off x="1516185" y="1133230"/>
            <a:ext cx="457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</a:t>
            </a:r>
          </a:p>
          <a:p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9FF7417-1415-F9F8-9518-3709773ADA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7194686-7A74-F77D-8481-3B81569DC8E5}"/>
                  </a:ext>
                </a:extLst>
              </p14:cNvPr>
              <p14:cNvContentPartPr/>
              <p14:nvPr/>
            </p14:nvContentPartPr>
            <p14:xfrm>
              <a:off x="9213785" y="3936545"/>
              <a:ext cx="1706400" cy="206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7194686-7A74-F77D-8481-3B81569DC8E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60145" y="3828545"/>
                <a:ext cx="1814040" cy="421920"/>
              </a:xfrm>
              <a:prstGeom prst="rect">
                <a:avLst/>
              </a:prstGeom>
            </p:spPr>
          </p:pic>
        </mc:Fallback>
      </mc:AlternateContent>
      <p:pic>
        <p:nvPicPr>
          <p:cNvPr id="5122" name="Picture 2" descr="May be an image of text that says 'SUPPORT P.A.M.S. THROUGH OUR Poinsettia Fundraiser PROCEEDS WILL SUPPORT STUDENT PHYSICAL &amp; MENTAL WELLNESS INITIATIVES Orders can be placed between October 10th 24th, for $14 each Pick up first week of December at Perth Andover Middle School'">
            <a:extLst>
              <a:ext uri="{FF2B5EF4-FFF2-40B4-BE49-F238E27FC236}">
                <a16:creationId xmlns:a16="http://schemas.microsoft.com/office/drawing/2014/main" id="{3B3B8A65-C8C3-DFFE-84BF-14CE36012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0"/>
            <a:ext cx="8180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885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79D52A-4DCB-B385-9460-218B43939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4F237-1CF1-32EB-C286-D26A03A7F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03" y="1967265"/>
            <a:ext cx="357632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Safe Schools Week  - physical &amp; social/emotional safety </a:t>
            </a:r>
          </a:p>
        </p:txBody>
      </p:sp>
      <p:pic>
        <p:nvPicPr>
          <p:cNvPr id="1026" name="Picture 2" descr="May be a graphic of text">
            <a:extLst>
              <a:ext uri="{FF2B5EF4-FFF2-40B4-BE49-F238E27FC236}">
                <a16:creationId xmlns:a16="http://schemas.microsoft.com/office/drawing/2014/main" id="{7FB5141C-1A75-C885-1399-67DB3F033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6741" y="643466"/>
            <a:ext cx="4301850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32B1A3-78D6-D0AF-CA99-0E6BACA18D34}"/>
                  </a:ext>
                </a:extLst>
              </p14:cNvPr>
              <p14:cNvContentPartPr/>
              <p14:nvPr/>
            </p14:nvContentPartPr>
            <p14:xfrm>
              <a:off x="5731865" y="1212785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32B1A3-78D6-D0AF-CA99-0E6BACA18D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77865" y="1104785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5384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BB481-825D-C086-DA75-90B7854DB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PSSC Members Role  p.7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F59FC-E182-BA37-D9B8-456363CE0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• Participate in all meetings</a:t>
            </a:r>
          </a:p>
          <a:p>
            <a:pPr marL="0" indent="0">
              <a:buNone/>
            </a:pPr>
            <a:r>
              <a:rPr lang="en-US" dirty="0"/>
              <a:t>• Maintain high ethical standards and respect for other members,</a:t>
            </a:r>
          </a:p>
          <a:p>
            <a:pPr marL="0" indent="0">
              <a:buNone/>
            </a:pPr>
            <a:r>
              <a:rPr lang="en-US" dirty="0"/>
              <a:t>• Respect the majority decision, </a:t>
            </a:r>
          </a:p>
          <a:p>
            <a:pPr marL="0" indent="0">
              <a:buNone/>
            </a:pPr>
            <a:r>
              <a:rPr lang="en-US" dirty="0"/>
              <a:t>• Work collectively towards improving student learning </a:t>
            </a:r>
          </a:p>
          <a:p>
            <a:pPr marL="0" indent="0">
              <a:buNone/>
            </a:pPr>
            <a:r>
              <a:rPr lang="en-US" dirty="0"/>
              <a:t>• Limit discussions to matters of the school as a whole</a:t>
            </a:r>
          </a:p>
          <a:p>
            <a:pPr marL="0" indent="0">
              <a:buNone/>
            </a:pPr>
            <a:r>
              <a:rPr lang="en-US" dirty="0"/>
              <a:t>• Resolve issues in the best interest of all students and the whole school, </a:t>
            </a:r>
          </a:p>
          <a:p>
            <a:pPr marL="0" indent="0">
              <a:buNone/>
            </a:pPr>
            <a:r>
              <a:rPr lang="en-US" dirty="0"/>
              <a:t>• Build a positive school environment and support open communication </a:t>
            </a:r>
          </a:p>
          <a:p>
            <a:pPr marL="0" indent="0">
              <a:buNone/>
            </a:pPr>
            <a:r>
              <a:rPr lang="en-US" dirty="0"/>
              <a:t>• Encourage successful relationships and support between parents, teachers, students, staff and the community,</a:t>
            </a:r>
          </a:p>
          <a:p>
            <a:pPr marL="0" indent="0">
              <a:buNone/>
            </a:pPr>
            <a:r>
              <a:rPr lang="en-US" dirty="0"/>
              <a:t>• Annually elect, or appoint by consensus, a chair, vice-chair and secretary</a:t>
            </a:r>
          </a:p>
        </p:txBody>
      </p:sp>
    </p:spTree>
    <p:extLst>
      <p:ext uri="{BB962C8B-B14F-4D97-AF65-F5344CB8AC3E}">
        <p14:creationId xmlns:p14="http://schemas.microsoft.com/office/powerpoint/2010/main" val="3822784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808E23-7ED3-7407-5ABE-24937B81A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Spirit week  </a:t>
            </a:r>
            <a:b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May be a doodle of ‎text that says '‎&quot;FLANNEL IS ز1 PAMS SPIRITWEEK OOTOBER 27 FOR FALL&quot; DAY &quot;BLACK ٤ ORANGE&quot; DAY ማኖ 28 629 GOBER 29 &quot;TWIN&quot; DAY 30% &quot;PYJAMA&quot; &quot;Py DAY குர்த்ோ 931 31 HALLOWEEN COSTUME&quot; &quot; DAY‎'‎">
            <a:extLst>
              <a:ext uri="{FF2B5EF4-FFF2-40B4-BE49-F238E27FC236}">
                <a16:creationId xmlns:a16="http://schemas.microsoft.com/office/drawing/2014/main" id="{72822FF6-73D9-6EA5-FEB4-5C874FC5AD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6741" y="643466"/>
            <a:ext cx="4301850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055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CC81228-CEA3-402B-B8E5-688F5BFA7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BC0916B8-FF7A-4ECB-9FD7-C7668658D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011959" flipH="1">
            <a:off x="548353" y="314719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9FF7417-1415-F9F8-9518-3709773AD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0148" y="4802538"/>
            <a:ext cx="5491090" cy="1411993"/>
          </a:xfrm>
        </p:spPr>
        <p:txBody>
          <a:bodyPr anchor="t">
            <a:normAutofit/>
          </a:bodyPr>
          <a:lstStyle/>
          <a:p>
            <a:pPr algn="l"/>
            <a:endParaRPr lang="en-US" sz="800" dirty="0"/>
          </a:p>
        </p:txBody>
      </p:sp>
      <p:pic>
        <p:nvPicPr>
          <p:cNvPr id="4" name="Picture 3" descr="A group of jars of honey&#10;&#10;AI-generated content may be incorrect.">
            <a:extLst>
              <a:ext uri="{FF2B5EF4-FFF2-40B4-BE49-F238E27FC236}">
                <a16:creationId xmlns:a16="http://schemas.microsoft.com/office/drawing/2014/main" id="{35002E37-C029-99AE-9E6E-F1E60AF3D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217" y="610061"/>
            <a:ext cx="3933673" cy="5559964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9DC011D4-C95F-4B2E-9A3C-A46DCDE95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584" y="447363"/>
            <a:ext cx="734141" cy="734141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36D90B-A6D7-4BB0-B4AE-F80CD76C44EE}"/>
              </a:ext>
            </a:extLst>
          </p:cNvPr>
          <p:cNvSpPr txBox="1"/>
          <p:nvPr/>
        </p:nvSpPr>
        <p:spPr>
          <a:xfrm>
            <a:off x="1479467" y="1254272"/>
            <a:ext cx="457981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       </a:t>
            </a:r>
            <a:endParaRPr lang="en-US"/>
          </a:p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F5C85B-917F-3FB5-02A8-A8DEAB6D64A9}"/>
              </a:ext>
            </a:extLst>
          </p:cNvPr>
          <p:cNvSpPr/>
          <p:nvPr/>
        </p:nvSpPr>
        <p:spPr>
          <a:xfrm>
            <a:off x="717422" y="548640"/>
            <a:ext cx="2400978" cy="663425"/>
          </a:xfrm>
          <a:prstGeom prst="rect">
            <a:avLst/>
          </a:prstGeom>
          <a:noFill/>
          <a:ln w="34925" cmpd="thickThin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A79223-B88D-5628-93BC-FF19099DCF33}"/>
              </a:ext>
            </a:extLst>
          </p:cNvPr>
          <p:cNvSpPr txBox="1"/>
          <p:nvPr/>
        </p:nvSpPr>
        <p:spPr>
          <a:xfrm>
            <a:off x="1046480" y="74105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New Business </a:t>
            </a:r>
          </a:p>
        </p:txBody>
      </p:sp>
    </p:spTree>
    <p:extLst>
      <p:ext uri="{BB962C8B-B14F-4D97-AF65-F5344CB8AC3E}">
        <p14:creationId xmlns:p14="http://schemas.microsoft.com/office/powerpoint/2010/main" val="3774444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11DE5C-3E6E-65D3-DC5A-1CCE8FBB4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Down Arrow 7">
            <a:extLst>
              <a:ext uri="{FF2B5EF4-FFF2-40B4-BE49-F238E27FC236}">
                <a16:creationId xmlns:a16="http://schemas.microsoft.com/office/drawing/2014/main" id="{96E46510-104A-356E-8FCF-890C7D270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13EFF5-587A-CC5D-DB10-A13D7A613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03" y="1967265"/>
            <a:ext cx="357632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Breakfast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Program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C1E2C1-554B-3FC0-CD00-5F9B304E6662}"/>
              </a:ext>
            </a:extLst>
          </p:cNvPr>
          <p:cNvSpPr txBox="1"/>
          <p:nvPr/>
        </p:nvSpPr>
        <p:spPr>
          <a:xfrm>
            <a:off x="792480" y="646830"/>
            <a:ext cx="212344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New Business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5D5124-B45E-4573-B5DE-2C4EC9A8CB9F}"/>
              </a:ext>
            </a:extLst>
          </p:cNvPr>
          <p:cNvSpPr/>
          <p:nvPr/>
        </p:nvSpPr>
        <p:spPr>
          <a:xfrm>
            <a:off x="717422" y="548640"/>
            <a:ext cx="2400978" cy="663425"/>
          </a:xfrm>
          <a:prstGeom prst="rect">
            <a:avLst/>
          </a:prstGeom>
          <a:noFill/>
          <a:ln w="34925" cmpd="thickThin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6E8D11-00B2-5265-1DAB-1DC9AB336265}"/>
              </a:ext>
            </a:extLst>
          </p:cNvPr>
          <p:cNvSpPr txBox="1"/>
          <p:nvPr/>
        </p:nvSpPr>
        <p:spPr>
          <a:xfrm>
            <a:off x="229543" y="5170715"/>
            <a:ext cx="53727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Call for volunteer – email / voice mail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3 hot breakfast with paid staff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Snacks in classes </a:t>
            </a:r>
          </a:p>
          <a:p>
            <a:endParaRPr lang="en-US" dirty="0"/>
          </a:p>
        </p:txBody>
      </p:sp>
      <p:pic>
        <p:nvPicPr>
          <p:cNvPr id="1026" name="Picture 2" descr="May be an image of ‎8 people, French toast and ‎text that says '‎2 ወል 10110 ¡ÖGO 行 ¡ÖGO רם sonaan 0၁၊ 10G0 TÖGO 6GO iöco 00요! 新 รอแวอนา รอออ PIC.COLLAGE‎'‎‎">
            <a:extLst>
              <a:ext uri="{FF2B5EF4-FFF2-40B4-BE49-F238E27FC236}">
                <a16:creationId xmlns:a16="http://schemas.microsoft.com/office/drawing/2014/main" id="{77E0A958-C58A-7593-8602-DFE9FE692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72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813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D8455-05B3-4BB7-0A77-7981941AA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407 – Community Use of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2C389-83BB-44DE-3A37-F4743693C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Primary use of school facilities is the delivery of public education programs. </a:t>
            </a:r>
          </a:p>
          <a:p>
            <a:r>
              <a:rPr lang="en-US" dirty="0"/>
              <a:t>Schools will also be made available to the greater community with priority given to non-profit community activities for children and youth. </a:t>
            </a:r>
          </a:p>
          <a:p>
            <a:r>
              <a:rPr lang="en-US" dirty="0"/>
              <a:t>All inquiries and applications for use of school must be placed through the central booking software found on Anglophone West School District website. </a:t>
            </a:r>
          </a:p>
          <a:p>
            <a:r>
              <a:rPr lang="en-US" dirty="0"/>
              <a:t>Coordination and management of central booking software is completed through the Community Engagement – Operations team under the direction and guidance of the Superintendent or designate.</a:t>
            </a:r>
          </a:p>
        </p:txBody>
      </p:sp>
    </p:spTree>
    <p:extLst>
      <p:ext uri="{BB962C8B-B14F-4D97-AF65-F5344CB8AC3E}">
        <p14:creationId xmlns:p14="http://schemas.microsoft.com/office/powerpoint/2010/main" val="17456403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27CCC4-57C6-B2D1-A715-0F1D27E20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Down Arrow 7">
            <a:extLst>
              <a:ext uri="{FF2B5EF4-FFF2-40B4-BE49-F238E27FC236}">
                <a16:creationId xmlns:a16="http://schemas.microsoft.com/office/drawing/2014/main" id="{41DCA72C-4038-4127-BABC-C214C7E1D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3AA69-6858-60DB-604D-9F95015A1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14" y="1875825"/>
            <a:ext cx="357632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000" b="1" dirty="0">
                <a:solidFill>
                  <a:srgbClr val="FFFFFF"/>
                </a:solidFill>
              </a:rPr>
              <a:t>Long term recommendation</a:t>
            </a:r>
            <a:br>
              <a:rPr lang="en-US" sz="3000" b="1" dirty="0">
                <a:solidFill>
                  <a:srgbClr val="FFFFFF"/>
                </a:solidFill>
              </a:rPr>
            </a:br>
            <a:r>
              <a:rPr lang="en-US" sz="3000" b="1" dirty="0">
                <a:solidFill>
                  <a:srgbClr val="FFFFFF"/>
                </a:solidFill>
              </a:rPr>
              <a:t>2.1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2C6BE0-049D-2519-38D2-B9BE0E4D1326}"/>
              </a:ext>
            </a:extLst>
          </p:cNvPr>
          <p:cNvSpPr txBox="1"/>
          <p:nvPr/>
        </p:nvSpPr>
        <p:spPr>
          <a:xfrm>
            <a:off x="792480" y="646830"/>
            <a:ext cx="212344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New Business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3373DC-C97A-C66C-A4BE-E9B510213C0E}"/>
              </a:ext>
            </a:extLst>
          </p:cNvPr>
          <p:cNvSpPr/>
          <p:nvPr/>
        </p:nvSpPr>
        <p:spPr>
          <a:xfrm>
            <a:off x="717422" y="548640"/>
            <a:ext cx="2400978" cy="663425"/>
          </a:xfrm>
          <a:prstGeom prst="rect">
            <a:avLst/>
          </a:prstGeom>
          <a:noFill/>
          <a:ln w="34925" cmpd="thickThin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9A6484-3A47-B7ED-C041-CEEB13844F59}"/>
              </a:ext>
            </a:extLst>
          </p:cNvPr>
          <p:cNvSpPr txBox="1"/>
          <p:nvPr/>
        </p:nvSpPr>
        <p:spPr>
          <a:xfrm>
            <a:off x="3982720" y="646830"/>
            <a:ext cx="942454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Revitalizing Middle Block Philosophy – Key Points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Purpose</a:t>
            </a:r>
            <a:r>
              <a:rPr lang="en-US" dirty="0"/>
              <a:t>: To provide schools with practical tools and resources </a:t>
            </a:r>
          </a:p>
          <a:p>
            <a:r>
              <a:rPr lang="en-US" dirty="0"/>
              <a:t>        that support early adolescents (ages 11–14).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Focus Areas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Academic growth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Social-emotional development and belonging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Learning environment tailored </a:t>
            </a:r>
          </a:p>
          <a:p>
            <a:pPr lvl="1"/>
            <a:r>
              <a:rPr lang="en-US" dirty="0"/>
              <a:t>      to developmental needs</a:t>
            </a:r>
          </a:p>
          <a:p>
            <a:pPr lvl="1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Examples of Meaningful Learning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Experiential learning</a:t>
            </a:r>
            <a:r>
              <a:rPr lang="en-US" dirty="0"/>
              <a:t> through community partnerships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Hands-on opportunities</a:t>
            </a:r>
            <a:r>
              <a:rPr lang="en-US" dirty="0"/>
              <a:t> that enrich student experiences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Structured support</a:t>
            </a:r>
            <a:r>
              <a:rPr lang="en-US" dirty="0"/>
              <a:t> for students approaching or below curricular expectations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Next steps – committee will complete a middle school continuum assessment that addresses the focus areas. </a:t>
            </a:r>
          </a:p>
        </p:txBody>
      </p:sp>
    </p:spTree>
    <p:extLst>
      <p:ext uri="{BB962C8B-B14F-4D97-AF65-F5344CB8AC3E}">
        <p14:creationId xmlns:p14="http://schemas.microsoft.com/office/powerpoint/2010/main" val="25992840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959DF3-0DC2-651E-498F-93C1B4E12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Down Arrow 7">
            <a:extLst>
              <a:ext uri="{FF2B5EF4-FFF2-40B4-BE49-F238E27FC236}">
                <a16:creationId xmlns:a16="http://schemas.microsoft.com/office/drawing/2014/main" id="{F315C2E3-4047-C323-4BD8-7C8492780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155D4D-8FD7-655F-374D-9A9D57FD2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14" y="1875825"/>
            <a:ext cx="357632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000" b="1" dirty="0">
                <a:solidFill>
                  <a:srgbClr val="FFFFFF"/>
                </a:solidFill>
              </a:rPr>
              <a:t>Long term recommendation</a:t>
            </a:r>
            <a:br>
              <a:rPr lang="en-US" sz="3000" b="1" dirty="0">
                <a:solidFill>
                  <a:srgbClr val="FFFFFF"/>
                </a:solidFill>
              </a:rPr>
            </a:br>
            <a:r>
              <a:rPr lang="en-US" sz="3000" b="1" dirty="0">
                <a:solidFill>
                  <a:srgbClr val="FFFFFF"/>
                </a:solidFill>
              </a:rPr>
              <a:t>3.1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503769-5769-D63A-1FD2-F8FB2C49F412}"/>
              </a:ext>
            </a:extLst>
          </p:cNvPr>
          <p:cNvSpPr txBox="1"/>
          <p:nvPr/>
        </p:nvSpPr>
        <p:spPr>
          <a:xfrm>
            <a:off x="792480" y="646830"/>
            <a:ext cx="212344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New Business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B7802D-6065-510D-C728-38F7E17BC1EE}"/>
              </a:ext>
            </a:extLst>
          </p:cNvPr>
          <p:cNvSpPr/>
          <p:nvPr/>
        </p:nvSpPr>
        <p:spPr>
          <a:xfrm>
            <a:off x="717422" y="548640"/>
            <a:ext cx="2400978" cy="663425"/>
          </a:xfrm>
          <a:prstGeom prst="rect">
            <a:avLst/>
          </a:prstGeom>
          <a:noFill/>
          <a:ln w="34925" cmpd="thickThin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6D24EE-9220-779C-D600-509CD990267C}"/>
              </a:ext>
            </a:extLst>
          </p:cNvPr>
          <p:cNvSpPr txBox="1"/>
          <p:nvPr/>
        </p:nvSpPr>
        <p:spPr>
          <a:xfrm>
            <a:off x="4104640" y="701737"/>
            <a:ext cx="942454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EECD Priority 3.1: Encouraging Movement – </a:t>
            </a:r>
          </a:p>
          <a:p>
            <a:endParaRPr lang="en-US" b="1" dirty="0"/>
          </a:p>
          <a:p>
            <a:r>
              <a:rPr lang="en-US" b="1" dirty="0"/>
              <a:t>Focus on Physical Activity and Wellness</a:t>
            </a:r>
          </a:p>
          <a:p>
            <a:pPr lvl="1"/>
            <a:r>
              <a:rPr lang="en-US" dirty="0"/>
              <a:t>Physical activity as a core component of student health.</a:t>
            </a:r>
          </a:p>
          <a:p>
            <a:pPr lvl="1"/>
            <a:r>
              <a:rPr lang="en-US" dirty="0"/>
              <a:t>Encouraging movement through daily routines and structured programs.</a:t>
            </a:r>
          </a:p>
          <a:p>
            <a:pPr lvl="1"/>
            <a:r>
              <a:rPr lang="en-US" dirty="0"/>
              <a:t>Promoting lifelong healthy habits and physical literacy. </a:t>
            </a:r>
          </a:p>
          <a:p>
            <a:pPr lvl="1"/>
            <a:endParaRPr lang="en-US" b="1" dirty="0"/>
          </a:p>
          <a:p>
            <a:r>
              <a:rPr lang="en-US" b="1" dirty="0"/>
              <a:t>Curriculum Integration</a:t>
            </a:r>
          </a:p>
          <a:p>
            <a:pPr lvl="1"/>
            <a:r>
              <a:rPr lang="en-US" dirty="0"/>
              <a:t>Experiential activities</a:t>
            </a:r>
          </a:p>
          <a:p>
            <a:pPr lvl="1"/>
            <a:r>
              <a:rPr lang="en-US" dirty="0"/>
              <a:t>Universal Design for Learning (UDL) principles to ensure inclusivity. 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r>
              <a:rPr lang="en-US" b="1" dirty="0"/>
              <a:t>Broader Educational Priorities</a:t>
            </a:r>
          </a:p>
          <a:p>
            <a:r>
              <a:rPr lang="en-US" dirty="0"/>
              <a:t>The </a:t>
            </a:r>
            <a:r>
              <a:rPr lang="en-US" b="1" dirty="0"/>
              <a:t>2025 Education Priorities</a:t>
            </a:r>
            <a:r>
              <a:rPr lang="en-US" dirty="0"/>
              <a:t> for New Brunswick include: </a:t>
            </a:r>
          </a:p>
          <a:p>
            <a:pPr lvl="1"/>
            <a:r>
              <a:rPr lang="en-US" dirty="0"/>
              <a:t>Improving student well-being</a:t>
            </a:r>
          </a:p>
          <a:p>
            <a:pPr lvl="1"/>
            <a:r>
              <a:rPr lang="en-US" dirty="0"/>
              <a:t>Reducing chronic absenteeism through engagement </a:t>
            </a:r>
          </a:p>
          <a:p>
            <a:pPr lvl="1"/>
            <a:r>
              <a:rPr lang="en-US" dirty="0"/>
              <a:t>Creating classroom environments that support physical &amp;  emotional health.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PAMS Champion for the application is Chantal Gallant </a:t>
            </a:r>
          </a:p>
        </p:txBody>
      </p:sp>
    </p:spTree>
    <p:extLst>
      <p:ext uri="{BB962C8B-B14F-4D97-AF65-F5344CB8AC3E}">
        <p14:creationId xmlns:p14="http://schemas.microsoft.com/office/powerpoint/2010/main" val="244198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F62796-0402-066A-D59C-7AB09E6EF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806FB-5AC5-22C9-487A-91ACFD230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000"/>
              <a:t>PSSC Chairperson Role   p. 7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F993BBA-0062-F771-47C6-6C7078278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16536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7699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B0E88-9DE6-B5FC-7241-F4344B012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Principal Role  p. 7-8 (not a member)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F00C3-D221-49EC-8325-126BEBC07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/>
              <a:t>• Ensures the establishment of PSSC</a:t>
            </a:r>
          </a:p>
          <a:p>
            <a:pPr marL="0" indent="0">
              <a:buNone/>
            </a:pPr>
            <a:r>
              <a:rPr lang="en-US" sz="2200"/>
              <a:t>• Works with the PSSC Chair to set meeting agendas</a:t>
            </a:r>
          </a:p>
          <a:p>
            <a:pPr marL="0" indent="0">
              <a:buNone/>
            </a:pPr>
            <a:r>
              <a:rPr lang="en-US" sz="2200"/>
              <a:t>• Seeks input and advice on areas related to PSSC responsibility</a:t>
            </a:r>
          </a:p>
          <a:p>
            <a:r>
              <a:rPr lang="en-US" sz="2200"/>
              <a:t>Coordinates advice given by the PSSC with input from school staff to make decisions in the best interest of all students to improve student learning</a:t>
            </a:r>
          </a:p>
          <a:p>
            <a:pPr marL="0" indent="0">
              <a:buNone/>
            </a:pPr>
            <a:r>
              <a:rPr lang="en-US" sz="2200"/>
              <a:t>• Facilitates the operation of PSSC </a:t>
            </a:r>
          </a:p>
          <a:p>
            <a:pPr marL="0" indent="0">
              <a:buNone/>
            </a:pPr>
            <a:r>
              <a:rPr lang="en-US" sz="2200"/>
              <a:t>• Acts as a resource on school legislation, regulations, policies, and collective agreements</a:t>
            </a:r>
          </a:p>
          <a:p>
            <a:pPr marL="0" indent="0">
              <a:buNone/>
            </a:pPr>
            <a:r>
              <a:rPr lang="en-US" sz="2200"/>
              <a:t>• Provides school and district information </a:t>
            </a:r>
          </a:p>
          <a:p>
            <a:pPr marL="0" indent="0">
              <a:buNone/>
            </a:pPr>
            <a:r>
              <a:rPr lang="en-US" sz="2200"/>
              <a:t>• Keeps a copy of minutes of each PSSC meeting</a:t>
            </a:r>
          </a:p>
          <a:p>
            <a:pPr marL="0" indent="0">
              <a:buNone/>
            </a:pPr>
            <a:r>
              <a:rPr lang="en-US" sz="2200"/>
              <a:t>• Assists the PSSC in communicating with the school community</a:t>
            </a:r>
          </a:p>
        </p:txBody>
      </p:sp>
    </p:spTree>
    <p:extLst>
      <p:ext uri="{BB962C8B-B14F-4D97-AF65-F5344CB8AC3E}">
        <p14:creationId xmlns:p14="http://schemas.microsoft.com/office/powerpoint/2010/main" val="546141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FE2CD-EF88-DC98-9C27-5E6DB3AB2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 Member Role p. 3 &amp;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28A90-7A61-1D80-52C4-AC280824D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DECs: District Education Councils ensure that the Districts operate effectively and efficiently and reflect community desires and needs. They operate under a ‘policy governance’ model. DEC </a:t>
            </a:r>
            <a:r>
              <a:rPr lang="en-US" dirty="0" err="1"/>
              <a:t>Councillors</a:t>
            </a:r>
            <a:r>
              <a:rPr lang="en-US" dirty="0"/>
              <a:t> will attend PSSC meetings, according to internal policies, to establish the vital link between the DECs and the parents, guardians and the school community.</a:t>
            </a:r>
          </a:p>
          <a:p>
            <a:endParaRPr lang="en-US" dirty="0"/>
          </a:p>
          <a:p>
            <a:r>
              <a:rPr lang="en-US" dirty="0"/>
              <a:t>District Education Council Members: a member of the District Education Council may attend and participate in any PSSC meeting however, they do not have voting rights.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336E48-DC2C-5623-D38A-59CAD7E44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8202BA-2E6E-A550-C6C0-CE8D0CC4E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dirty="0"/>
              <a:t>Out of scope p. 6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5D9099-7F16-5C11-43F7-C91118A5A7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84532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A8CEA5-40B2-424D-9AA4-1026F8B65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690" y="1581271"/>
            <a:ext cx="9361935" cy="263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58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A94C-6F29-3481-5C53-85C0CFA3B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PSSC - </a:t>
            </a:r>
            <a:r>
              <a:rPr lang="en-US" b="1" dirty="0"/>
              <a:t>Declaration of office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3CD71-FE31-944A-BE90-A23575ED7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hlinkClick r:id="rId2"/>
              </a:rPr>
              <a:t>18</a:t>
            </a:r>
            <a:r>
              <a:rPr lang="en-US" dirty="0"/>
              <a:t>Each member of a Parent School Support Committee shall subscribe to a declaration of office, on a form provided by the Minister, before conducting business as a member of the Parent School Support Committee to signify that the member is aware of</a:t>
            </a:r>
          </a:p>
          <a:p>
            <a:r>
              <a:rPr lang="en-US" dirty="0"/>
              <a:t>(a) the duties of the Parent School Support Committee under the Act,</a:t>
            </a:r>
          </a:p>
          <a:p>
            <a:r>
              <a:rPr lang="en-US" dirty="0"/>
              <a:t>(b) any code of conduct to which the member is expected to adhere, and</a:t>
            </a:r>
          </a:p>
          <a:p>
            <a:r>
              <a:rPr lang="en-US" dirty="0"/>
              <a:t>(c) the requirement that the member discharge their duties in the official language of the school district.</a:t>
            </a:r>
          </a:p>
          <a:p>
            <a:r>
              <a:rPr lang="en-US" dirty="0"/>
              <a:t>2021, c.10, s.2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301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5c9b7c-77f8-4edb-92e9-3c898cdfa006" xsi:nil="true"/>
    <lcf76f155ced4ddcb4097134ff3c332f xmlns="e1d874ff-dcc7-473f-ad88-fe20d5afc83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F4E372C51B7D46969DFAAB0EA19C02" ma:contentTypeVersion="19" ma:contentTypeDescription="Create a new document." ma:contentTypeScope="" ma:versionID="7d5d149c21fc16eb2eabcd2b7dd51b14">
  <xsd:schema xmlns:xsd="http://www.w3.org/2001/XMLSchema" xmlns:xs="http://www.w3.org/2001/XMLSchema" xmlns:p="http://schemas.microsoft.com/office/2006/metadata/properties" xmlns:ns2="e1d874ff-dcc7-473f-ad88-fe20d5afc839" xmlns:ns3="6e5c9b7c-77f8-4edb-92e9-3c898cdfa006" targetNamespace="http://schemas.microsoft.com/office/2006/metadata/properties" ma:root="true" ma:fieldsID="6a3f94b0dbcdb26c79afdd0830f014b0" ns2:_="" ns3:_="">
    <xsd:import namespace="e1d874ff-dcc7-473f-ad88-fe20d5afc839"/>
    <xsd:import namespace="6e5c9b7c-77f8-4edb-92e9-3c898cdfa0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874ff-dcc7-473f-ad88-fe20d5afc8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95d1645-1b78-4f08-b297-5a94c230cb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c9b7c-77f8-4edb-92e9-3c898cdfa00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f48445b-4ea1-450a-81d7-637fe8ff1005}" ma:internalName="TaxCatchAll" ma:showField="CatchAllData" ma:web="6e5c9b7c-77f8-4edb-92e9-3c898cdfa0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99DE01-9EB7-4EA8-BF8D-251200234E38}">
  <ds:schemaRefs>
    <ds:schemaRef ds:uri="http://www.w3.org/XML/1998/namespace"/>
    <ds:schemaRef ds:uri="6e5c9b7c-77f8-4edb-92e9-3c898cdfa006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e1d874ff-dcc7-473f-ad88-fe20d5afc839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74662EC-EE02-4481-B58E-D64D1872E3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2F77A0-1A82-494C-ADCC-087FFD0A7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d874ff-dcc7-473f-ad88-fe20d5afc839"/>
    <ds:schemaRef ds:uri="6e5c9b7c-77f8-4edb-92e9-3c898cdfa0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12641</TotalTime>
  <Words>1692</Words>
  <Application>Microsoft Office PowerPoint</Application>
  <PresentationFormat>Widescreen</PresentationFormat>
  <Paragraphs>257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Aptos</vt:lpstr>
      <vt:lpstr>Arial</vt:lpstr>
      <vt:lpstr>Calibri</vt:lpstr>
      <vt:lpstr>Calibri Light</vt:lpstr>
      <vt:lpstr>Symbol</vt:lpstr>
      <vt:lpstr>Times New Roman</vt:lpstr>
      <vt:lpstr>Office Theme</vt:lpstr>
      <vt:lpstr>Fall PSSC meeting     Nov. 4, 2025                   </vt:lpstr>
      <vt:lpstr>PowerPoint Presentation</vt:lpstr>
      <vt:lpstr>PSSC Members Role  p.7 </vt:lpstr>
      <vt:lpstr>PSSC Chairperson Role   p. 7</vt:lpstr>
      <vt:lpstr>Principal Role  p. 7-8 (not a member)</vt:lpstr>
      <vt:lpstr>DEC Member Role p. 3 &amp; 6</vt:lpstr>
      <vt:lpstr>Out of scope p. 6</vt:lpstr>
      <vt:lpstr>PowerPoint Presentation</vt:lpstr>
      <vt:lpstr>PSSC - Declaration of office </vt:lpstr>
      <vt:lpstr>PowerPoint Presentation</vt:lpstr>
      <vt:lpstr>Election of officers </vt:lpstr>
      <vt:lpstr>Meeting norms</vt:lpstr>
      <vt:lpstr>Meeting dates  - Wednesdays?</vt:lpstr>
      <vt:lpstr>Approval of minutes from June 11, 2025</vt:lpstr>
      <vt:lpstr>Business from Minutes :  </vt:lpstr>
      <vt:lpstr>Principal’s report –  PAMS student enrollment by program</vt:lpstr>
      <vt:lpstr>PowerPoint Presentation</vt:lpstr>
      <vt:lpstr>PAMS</vt:lpstr>
      <vt:lpstr>PowerPoint Presentation</vt:lpstr>
      <vt:lpstr>PowerPoint Presentation</vt:lpstr>
      <vt:lpstr>2024 NB Wellness survey key finding </vt:lpstr>
      <vt:lpstr>2024 NB wellness survey key finding </vt:lpstr>
      <vt:lpstr>2024 NB wellness survey key finding </vt:lpstr>
      <vt:lpstr>Back to school  Pancake Breakfast </vt:lpstr>
      <vt:lpstr>Meet the teacher / Family Fun Night </vt:lpstr>
      <vt:lpstr>School wide activity – Pumpkin Festival</vt:lpstr>
      <vt:lpstr>National Day for Truth and reconciliation </vt:lpstr>
      <vt:lpstr>PowerPoint Presentation</vt:lpstr>
      <vt:lpstr>Safe Schools Week  - physical &amp; social/emotional safety </vt:lpstr>
      <vt:lpstr>Spirit week   </vt:lpstr>
      <vt:lpstr>PowerPoint Presentation</vt:lpstr>
      <vt:lpstr>Breakfast  Program </vt:lpstr>
      <vt:lpstr>Policy 407 – Community Use of Schools</vt:lpstr>
      <vt:lpstr>Long term recommendation 2.1  </vt:lpstr>
      <vt:lpstr>Long term recommendation 3.1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Dionne, Claudine (ASD-W)</dc:creator>
  <cp:lastModifiedBy>Grant, Claudine (ASD-W)</cp:lastModifiedBy>
  <cp:revision>17</cp:revision>
  <cp:lastPrinted>2025-11-04T22:08:05Z</cp:lastPrinted>
  <dcterms:created xsi:type="dcterms:W3CDTF">2020-10-14T20:30:01Z</dcterms:created>
  <dcterms:modified xsi:type="dcterms:W3CDTF">2025-11-04T23:54:03Z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0x01010053F4E372C51B7D46969DFAAB0EA19C02</vt:lpwstr>
  </property>
  <property fmtid="{D5CDD505-2E9C-101B-9397-08002B2CF9AE}" pid="3" name="MediaServiceImageTags">
    <vt:lpwstr/>
  </property>
</Properties>
</file>